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2" r:id="rId2"/>
    <p:sldId id="359" r:id="rId3"/>
    <p:sldId id="357" r:id="rId4"/>
    <p:sldId id="257" r:id="rId5"/>
    <p:sldId id="349" r:id="rId6"/>
    <p:sldId id="361" r:id="rId7"/>
    <p:sldId id="348" r:id="rId8"/>
    <p:sldId id="309" r:id="rId9"/>
    <p:sldId id="331" r:id="rId10"/>
    <p:sldId id="311" r:id="rId11"/>
    <p:sldId id="320" r:id="rId12"/>
    <p:sldId id="337" r:id="rId13"/>
    <p:sldId id="332" r:id="rId14"/>
    <p:sldId id="326" r:id="rId15"/>
    <p:sldId id="327" r:id="rId16"/>
    <p:sldId id="329" r:id="rId17"/>
    <p:sldId id="328" r:id="rId18"/>
    <p:sldId id="330" r:id="rId19"/>
    <p:sldId id="338" r:id="rId20"/>
    <p:sldId id="333" r:id="rId21"/>
    <p:sldId id="303" r:id="rId22"/>
    <p:sldId id="315" r:id="rId23"/>
    <p:sldId id="308" r:id="rId24"/>
    <p:sldId id="317" r:id="rId25"/>
    <p:sldId id="318" r:id="rId26"/>
    <p:sldId id="319" r:id="rId27"/>
    <p:sldId id="302" r:id="rId28"/>
    <p:sldId id="316" r:id="rId29"/>
    <p:sldId id="306" r:id="rId30"/>
    <p:sldId id="307" r:id="rId31"/>
    <p:sldId id="305" r:id="rId32"/>
    <p:sldId id="350" r:id="rId33"/>
    <p:sldId id="351" r:id="rId34"/>
    <p:sldId id="339" r:id="rId35"/>
    <p:sldId id="334" r:id="rId36"/>
    <p:sldId id="335" r:id="rId37"/>
    <p:sldId id="336" r:id="rId38"/>
    <p:sldId id="355" r:id="rId39"/>
    <p:sldId id="358" r:id="rId40"/>
    <p:sldId id="258" r:id="rId41"/>
    <p:sldId id="296" r:id="rId42"/>
    <p:sldId id="362" r:id="rId43"/>
    <p:sldId id="363" r:id="rId44"/>
    <p:sldId id="322" r:id="rId45"/>
    <p:sldId id="341" r:id="rId46"/>
    <p:sldId id="345" r:id="rId47"/>
    <p:sldId id="34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69D8FF"/>
    <a:srgbClr val="261300"/>
    <a:srgbClr val="D4A97E"/>
    <a:srgbClr val="3A1D00"/>
    <a:srgbClr val="3BCCFF"/>
    <a:srgbClr val="582C00"/>
    <a:srgbClr val="996633"/>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8" d="100"/>
          <a:sy n="88" d="100"/>
        </p:scale>
        <p:origin x="485"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2C39C1-C886-430A-B0C6-4DFA8807295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247969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C39C1-C886-430A-B0C6-4DFA8807295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33458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C39C1-C886-430A-B0C6-4DFA8807295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247933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C39C1-C886-430A-B0C6-4DFA8807295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34170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2C39C1-C886-430A-B0C6-4DFA8807295C}"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2584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2C39C1-C886-430A-B0C6-4DFA8807295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131497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2C39C1-C886-430A-B0C6-4DFA8807295C}"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196901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2C39C1-C886-430A-B0C6-4DFA8807295C}"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362217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C39C1-C886-430A-B0C6-4DFA8807295C}"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179410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2C39C1-C886-430A-B0C6-4DFA8807295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413348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2C39C1-C886-430A-B0C6-4DFA8807295C}"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3296-C175-4EE5-BF70-107D6ECF81DF}" type="slidenum">
              <a:rPr lang="en-US" smtClean="0"/>
              <a:t>‹#›</a:t>
            </a:fld>
            <a:endParaRPr lang="en-US"/>
          </a:p>
        </p:txBody>
      </p:sp>
    </p:spTree>
    <p:extLst>
      <p:ext uri="{BB962C8B-B14F-4D97-AF65-F5344CB8AC3E}">
        <p14:creationId xmlns:p14="http://schemas.microsoft.com/office/powerpoint/2010/main" val="300814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C39C1-C886-430A-B0C6-4DFA8807295C}" type="datetimeFigureOut">
              <a:rPr lang="en-US" smtClean="0"/>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F3296-C175-4EE5-BF70-107D6ECF81DF}" type="slidenum">
              <a:rPr lang="en-US" smtClean="0"/>
              <a:t>‹#›</a:t>
            </a:fld>
            <a:endParaRPr lang="en-US"/>
          </a:p>
        </p:txBody>
      </p:sp>
    </p:spTree>
    <p:extLst>
      <p:ext uri="{BB962C8B-B14F-4D97-AF65-F5344CB8AC3E}">
        <p14:creationId xmlns:p14="http://schemas.microsoft.com/office/powerpoint/2010/main" val="1674433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navajothaw.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F5F71-8011-44BE-8B5E-53D4FF3DE694}"/>
              </a:ext>
            </a:extLst>
          </p:cNvPr>
          <p:cNvSpPr>
            <a:spLocks noGrp="1"/>
          </p:cNvSpPr>
          <p:nvPr>
            <p:ph idx="1"/>
          </p:nvPr>
        </p:nvSpPr>
        <p:spPr/>
        <p:txBody>
          <a:bodyPr/>
          <a:lstStyle/>
          <a:p>
            <a:endParaRPr lang="en-US"/>
          </a:p>
        </p:txBody>
      </p:sp>
      <p:sp>
        <p:nvSpPr>
          <p:cNvPr id="2" name="TextBox 1">
            <a:extLst>
              <a:ext uri="{FF2B5EF4-FFF2-40B4-BE49-F238E27FC236}">
                <a16:creationId xmlns:a16="http://schemas.microsoft.com/office/drawing/2014/main" id="{A0D82DBF-0FD8-46C6-B68E-4238F0DB41DD}"/>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a:t>
            </a:r>
          </a:p>
        </p:txBody>
      </p:sp>
    </p:spTree>
    <p:extLst>
      <p:ext uri="{BB962C8B-B14F-4D97-AF65-F5344CB8AC3E}">
        <p14:creationId xmlns:p14="http://schemas.microsoft.com/office/powerpoint/2010/main" val="285140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02D8-A641-49B6-A622-25EF3CFC64F8}"/>
              </a:ext>
            </a:extLst>
          </p:cNvPr>
          <p:cNvSpPr>
            <a:spLocks noGrp="1"/>
          </p:cNvSpPr>
          <p:nvPr>
            <p:ph type="ctrTitle"/>
          </p:nvPr>
        </p:nvSpPr>
        <p:spPr>
          <a:xfrm>
            <a:off x="1524000" y="503216"/>
            <a:ext cx="9144000" cy="1026780"/>
          </a:xfrm>
        </p:spPr>
        <p:txBody>
          <a:bodyPr/>
          <a:lstStyle/>
          <a:p>
            <a:r>
              <a:rPr lang="en-US" b="1" dirty="0">
                <a:solidFill>
                  <a:srgbClr val="99FF33"/>
                </a:solidFill>
                <a:latin typeface="Agency FB" panose="020B0503020202020204" pitchFamily="34" charset="0"/>
              </a:rPr>
              <a:t>1—Purpose</a:t>
            </a:r>
          </a:p>
        </p:txBody>
      </p:sp>
      <p:graphicFrame>
        <p:nvGraphicFramePr>
          <p:cNvPr id="4" name="Table 3">
            <a:extLst>
              <a:ext uri="{FF2B5EF4-FFF2-40B4-BE49-F238E27FC236}">
                <a16:creationId xmlns:a16="http://schemas.microsoft.com/office/drawing/2014/main" id="{C8630CFC-56A6-4F1B-BC73-65841DAE0A9C}"/>
              </a:ext>
            </a:extLst>
          </p:cNvPr>
          <p:cNvGraphicFramePr>
            <a:graphicFrameLocks noGrp="1"/>
          </p:cNvGraphicFramePr>
          <p:nvPr>
            <p:extLst>
              <p:ext uri="{D42A27DB-BD31-4B8C-83A1-F6EECF244321}">
                <p14:modId xmlns:p14="http://schemas.microsoft.com/office/powerpoint/2010/main" val="3218230419"/>
              </p:ext>
            </p:extLst>
          </p:nvPr>
        </p:nvGraphicFramePr>
        <p:xfrm>
          <a:off x="360727" y="2013358"/>
          <a:ext cx="11601974" cy="5891530"/>
        </p:xfrm>
        <a:graphic>
          <a:graphicData uri="http://schemas.openxmlformats.org/drawingml/2006/table">
            <a:tbl>
              <a:tblPr firstRow="1" firstCol="1" bandRow="1">
                <a:tableStyleId>{5C22544A-7EE6-4342-B048-85BDC9FD1C3A}</a:tableStyleId>
              </a:tblPr>
              <a:tblGrid>
                <a:gridCol w="11601974">
                  <a:extLst>
                    <a:ext uri="{9D8B030D-6E8A-4147-A177-3AD203B41FA5}">
                      <a16:colId xmlns:a16="http://schemas.microsoft.com/office/drawing/2014/main" val="1613782792"/>
                    </a:ext>
                  </a:extLst>
                </a:gridCol>
              </a:tblGrid>
              <a:tr h="2413524">
                <a:tc>
                  <a:txBody>
                    <a:bodyPr/>
                    <a:lstStyle/>
                    <a:p>
                      <a:pPr marL="0" marR="0" algn="ctr">
                        <a:spcBef>
                          <a:spcPts val="0"/>
                        </a:spcBef>
                        <a:spcAft>
                          <a:spcPts val="0"/>
                        </a:spcAft>
                      </a:pPr>
                      <a:r>
                        <a:rPr lang="en-US" sz="3100" dirty="0">
                          <a:solidFill>
                            <a:schemeClr val="bg1"/>
                          </a:solidFill>
                          <a:effectLst/>
                        </a:rPr>
                        <a:t>To develop and </a:t>
                      </a:r>
                      <a:r>
                        <a:rPr lang="en-US" sz="3100" u="sng" dirty="0">
                          <a:solidFill>
                            <a:schemeClr val="bg1"/>
                          </a:solidFill>
                          <a:effectLst/>
                        </a:rPr>
                        <a:t>implement</a:t>
                      </a:r>
                      <a:r>
                        <a:rPr lang="en-US" sz="3100" dirty="0">
                          <a:solidFill>
                            <a:schemeClr val="bg1"/>
                          </a:solidFill>
                          <a:effectLst/>
                        </a:rPr>
                        <a:t> 10 </a:t>
                      </a:r>
                      <a:r>
                        <a:rPr lang="en-US" sz="3100" u="sng" dirty="0">
                          <a:solidFill>
                            <a:srgbClr val="FFFF00"/>
                          </a:solidFill>
                          <a:effectLst/>
                        </a:rPr>
                        <a:t>Chapter</a:t>
                      </a:r>
                      <a:r>
                        <a:rPr lang="en-US" sz="3100" dirty="0">
                          <a:solidFill>
                            <a:srgbClr val="FFFF00"/>
                          </a:solidFill>
                          <a:effectLst/>
                        </a:rPr>
                        <a:t> Recovery Plans </a:t>
                      </a:r>
                    </a:p>
                    <a:p>
                      <a:pPr marL="0" marR="0" algn="ctr">
                        <a:spcBef>
                          <a:spcPts val="0"/>
                        </a:spcBef>
                        <a:spcAft>
                          <a:spcPts val="0"/>
                        </a:spcAft>
                      </a:pPr>
                      <a:endParaRPr lang="en-US" sz="3100" dirty="0">
                        <a:solidFill>
                          <a:schemeClr val="bg1"/>
                        </a:solidFill>
                        <a:effectLst/>
                      </a:endParaRPr>
                    </a:p>
                    <a:p>
                      <a:pPr marL="0" marR="0" algn="ctr">
                        <a:spcBef>
                          <a:spcPts val="0"/>
                        </a:spcBef>
                        <a:spcAft>
                          <a:spcPts val="0"/>
                        </a:spcAft>
                      </a:pPr>
                      <a:r>
                        <a:rPr lang="en-US" sz="3100" dirty="0">
                          <a:solidFill>
                            <a:schemeClr val="bg1"/>
                          </a:solidFill>
                          <a:effectLst/>
                        </a:rPr>
                        <a:t>and one </a:t>
                      </a:r>
                      <a:r>
                        <a:rPr lang="en-US" sz="3100" dirty="0">
                          <a:solidFill>
                            <a:srgbClr val="FFFF00"/>
                          </a:solidFill>
                          <a:effectLst/>
                        </a:rPr>
                        <a:t>Navajo Thaw </a:t>
                      </a:r>
                      <a:r>
                        <a:rPr lang="en-US" sz="3100" u="sng" dirty="0">
                          <a:solidFill>
                            <a:srgbClr val="FFFF00"/>
                          </a:solidFill>
                          <a:effectLst/>
                        </a:rPr>
                        <a:t>Regional</a:t>
                      </a:r>
                      <a:r>
                        <a:rPr lang="en-US" sz="3100" dirty="0">
                          <a:solidFill>
                            <a:srgbClr val="FFFF00"/>
                          </a:solidFill>
                          <a:effectLst/>
                        </a:rPr>
                        <a:t> Recovery Plan </a:t>
                      </a:r>
                    </a:p>
                    <a:p>
                      <a:pPr marL="0" marR="0" algn="ctr">
                        <a:spcBef>
                          <a:spcPts val="0"/>
                        </a:spcBef>
                        <a:spcAft>
                          <a:spcPts val="0"/>
                        </a:spcAft>
                      </a:pPr>
                      <a:endParaRPr lang="en-US" sz="3100" dirty="0">
                        <a:solidFill>
                          <a:schemeClr val="bg1"/>
                        </a:solidFill>
                        <a:effectLst/>
                      </a:endParaRPr>
                    </a:p>
                    <a:p>
                      <a:pPr marL="0" marR="0" algn="ctr">
                        <a:spcBef>
                          <a:spcPts val="0"/>
                        </a:spcBef>
                        <a:spcAft>
                          <a:spcPts val="0"/>
                        </a:spcAft>
                      </a:pPr>
                      <a:r>
                        <a:rPr lang="en-US" sz="3100" dirty="0">
                          <a:solidFill>
                            <a:schemeClr val="bg1"/>
                          </a:solidFill>
                          <a:effectLst/>
                        </a:rPr>
                        <a:t>to address the impacts of the </a:t>
                      </a:r>
                      <a:r>
                        <a:rPr lang="en-US" sz="3100" dirty="0">
                          <a:solidFill>
                            <a:schemeClr val="accent5">
                              <a:lumMod val="40000"/>
                              <a:lumOff val="60000"/>
                            </a:schemeClr>
                          </a:solidFill>
                          <a:effectLst/>
                        </a:rPr>
                        <a:t>Bennett Freeze </a:t>
                      </a:r>
                      <a:r>
                        <a:rPr lang="en-US" sz="3100" dirty="0">
                          <a:solidFill>
                            <a:schemeClr val="bg1"/>
                          </a:solidFill>
                          <a:effectLst/>
                        </a:rPr>
                        <a:t>and </a:t>
                      </a:r>
                      <a:r>
                        <a:rPr lang="en-US" sz="3100" dirty="0">
                          <a:solidFill>
                            <a:schemeClr val="accent5">
                              <a:lumMod val="40000"/>
                              <a:lumOff val="60000"/>
                            </a:schemeClr>
                          </a:solidFill>
                          <a:effectLst/>
                        </a:rPr>
                        <a:t>Forced Relocation</a:t>
                      </a:r>
                      <a:r>
                        <a:rPr lang="en-US" sz="3100" dirty="0">
                          <a:solidFill>
                            <a:schemeClr val="bg1"/>
                          </a:solidFill>
                          <a:effectLst/>
                        </a:rPr>
                        <a:t>.  </a:t>
                      </a:r>
                    </a:p>
                    <a:p>
                      <a:pPr marL="0" marR="0" algn="ctr">
                        <a:spcBef>
                          <a:spcPts val="0"/>
                        </a:spcBef>
                        <a:spcAft>
                          <a:spcPts val="0"/>
                        </a:spcAft>
                      </a:pPr>
                      <a:endParaRPr lang="en-US" sz="2400" dirty="0">
                        <a:solidFill>
                          <a:schemeClr val="bg1"/>
                        </a:solidFill>
                        <a:effectLs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8039053"/>
                  </a:ext>
                </a:extLst>
              </a:tr>
              <a:tr h="2377440">
                <a:tc>
                  <a:txBody>
                    <a:bodyPr/>
                    <a:lstStyle/>
                    <a:p>
                      <a:pPr marL="800100" marR="0" lvl="1" indent="-342900">
                        <a:spcBef>
                          <a:spcPts val="0"/>
                        </a:spcBef>
                        <a:spcAft>
                          <a:spcPts val="0"/>
                        </a:spcAft>
                        <a:buFont typeface="Arial" panose="020B0604020202020204" pitchFamily="34" charset="0"/>
                        <a:buChar char="•"/>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7918331"/>
                  </a:ext>
                </a:extLst>
              </a:tr>
              <a:tr h="786130">
                <a:tc>
                  <a:txBody>
                    <a:bodyPr/>
                    <a:lstStyle/>
                    <a:p>
                      <a:pPr marL="342900" marR="0" indent="-342900">
                        <a:spcBef>
                          <a:spcPts val="0"/>
                        </a:spcBef>
                        <a:spcAft>
                          <a:spcPts val="0"/>
                        </a:spcAft>
                        <a:buFont typeface="Arial" panose="020B0604020202020204" pitchFamily="34" charset="0"/>
                        <a:buChar char="•"/>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234048"/>
                  </a:ext>
                </a:extLst>
              </a:tr>
            </a:tbl>
          </a:graphicData>
        </a:graphic>
      </p:graphicFrame>
      <p:sp>
        <p:nvSpPr>
          <p:cNvPr id="5" name="TextBox 4">
            <a:extLst>
              <a:ext uri="{FF2B5EF4-FFF2-40B4-BE49-F238E27FC236}">
                <a16:creationId xmlns:a16="http://schemas.microsoft.com/office/drawing/2014/main" id="{9705E2E7-4A84-4323-B1C7-B2F51A99CAF4}"/>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10</a:t>
            </a:r>
          </a:p>
        </p:txBody>
      </p:sp>
    </p:spTree>
    <p:extLst>
      <p:ext uri="{BB962C8B-B14F-4D97-AF65-F5344CB8AC3E}">
        <p14:creationId xmlns:p14="http://schemas.microsoft.com/office/powerpoint/2010/main" val="3264791832"/>
      </p:ext>
    </p:extLst>
  </p:cSld>
  <p:clrMapOvr>
    <a:masterClrMapping/>
  </p:clrMapOvr>
  <mc:AlternateContent xmlns:mc="http://schemas.openxmlformats.org/markup-compatibility/2006" xmlns:p14="http://schemas.microsoft.com/office/powerpoint/2010/main">
    <mc:Choice Requires="p14">
      <p:transition spd="slow" p14:dur="2000">
        <p:pull dir="d"/>
      </p:transition>
    </mc:Choice>
    <mc:Fallback xmlns="">
      <p:transition spd="slow">
        <p:pull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02D8-A641-49B6-A622-25EF3CFC64F8}"/>
              </a:ext>
            </a:extLst>
          </p:cNvPr>
          <p:cNvSpPr>
            <a:spLocks noGrp="1"/>
          </p:cNvSpPr>
          <p:nvPr>
            <p:ph type="ctrTitle"/>
          </p:nvPr>
        </p:nvSpPr>
        <p:spPr>
          <a:xfrm>
            <a:off x="1524000" y="503216"/>
            <a:ext cx="9144000" cy="1026780"/>
          </a:xfrm>
        </p:spPr>
        <p:txBody>
          <a:bodyPr/>
          <a:lstStyle/>
          <a:p>
            <a:r>
              <a:rPr lang="en-US" b="1" dirty="0">
                <a:solidFill>
                  <a:srgbClr val="99FF33"/>
                </a:solidFill>
                <a:latin typeface="Agency FB" panose="020B0503020202020204" pitchFamily="34" charset="0"/>
              </a:rPr>
              <a:t>1—Purpose</a:t>
            </a:r>
          </a:p>
        </p:txBody>
      </p:sp>
      <p:graphicFrame>
        <p:nvGraphicFramePr>
          <p:cNvPr id="4" name="Table 3">
            <a:extLst>
              <a:ext uri="{FF2B5EF4-FFF2-40B4-BE49-F238E27FC236}">
                <a16:creationId xmlns:a16="http://schemas.microsoft.com/office/drawing/2014/main" id="{C8630CFC-56A6-4F1B-BC73-65841DAE0A9C}"/>
              </a:ext>
            </a:extLst>
          </p:cNvPr>
          <p:cNvGraphicFramePr>
            <a:graphicFrameLocks noGrp="1"/>
          </p:cNvGraphicFramePr>
          <p:nvPr>
            <p:extLst>
              <p:ext uri="{D42A27DB-BD31-4B8C-83A1-F6EECF244321}">
                <p14:modId xmlns:p14="http://schemas.microsoft.com/office/powerpoint/2010/main" val="2513406530"/>
              </p:ext>
            </p:extLst>
          </p:nvPr>
        </p:nvGraphicFramePr>
        <p:xfrm>
          <a:off x="785113" y="2011647"/>
          <a:ext cx="10621774" cy="6729730"/>
        </p:xfrm>
        <a:graphic>
          <a:graphicData uri="http://schemas.openxmlformats.org/drawingml/2006/table">
            <a:tbl>
              <a:tblPr firstRow="1" firstCol="1" bandRow="1">
                <a:tableStyleId>{5C22544A-7EE6-4342-B048-85BDC9FD1C3A}</a:tableStyleId>
              </a:tblPr>
              <a:tblGrid>
                <a:gridCol w="10621774">
                  <a:extLst>
                    <a:ext uri="{9D8B030D-6E8A-4147-A177-3AD203B41FA5}">
                      <a16:colId xmlns:a16="http://schemas.microsoft.com/office/drawing/2014/main" val="1613782792"/>
                    </a:ext>
                  </a:extLst>
                </a:gridCol>
              </a:tblGrid>
              <a:tr h="2413524">
                <a:tc>
                  <a:txBody>
                    <a:bodyPr/>
                    <a:lstStyle/>
                    <a:p>
                      <a:pPr marL="0" marR="0" indent="0">
                        <a:spcBef>
                          <a:spcPts val="0"/>
                        </a:spcBef>
                        <a:spcAft>
                          <a:spcPts val="0"/>
                        </a:spcAft>
                        <a:buFont typeface="Arial" panose="020B0604020202020204" pitchFamily="34" charset="0"/>
                        <a:buNone/>
                      </a:pPr>
                      <a:r>
                        <a:rPr lang="en-US" sz="3400" dirty="0">
                          <a:solidFill>
                            <a:schemeClr val="bg1"/>
                          </a:solidFill>
                          <a:effectLst/>
                        </a:rPr>
                        <a:t>Create a sustainable future, while providing funding for </a:t>
                      </a:r>
                    </a:p>
                    <a:p>
                      <a:pPr marL="800100" marR="0" lvl="1" indent="-342900">
                        <a:spcBef>
                          <a:spcPts val="0"/>
                        </a:spcBef>
                        <a:spcAft>
                          <a:spcPts val="0"/>
                        </a:spcAft>
                        <a:buFont typeface="Arial" panose="020B0604020202020204" pitchFamily="34" charset="0"/>
                        <a:buChar char="•"/>
                      </a:pPr>
                      <a:r>
                        <a:rPr lang="en-US" sz="4400" dirty="0">
                          <a:solidFill>
                            <a:srgbClr val="FFFF00"/>
                          </a:solidFill>
                          <a:effectLst/>
                        </a:rPr>
                        <a:t>Housing</a:t>
                      </a:r>
                    </a:p>
                    <a:p>
                      <a:pPr marL="800100" marR="0" lvl="1" indent="-342900">
                        <a:spcBef>
                          <a:spcPts val="0"/>
                        </a:spcBef>
                        <a:spcAft>
                          <a:spcPts val="0"/>
                        </a:spcAft>
                        <a:buFont typeface="Arial" panose="020B0604020202020204" pitchFamily="34" charset="0"/>
                        <a:buChar char="•"/>
                      </a:pPr>
                      <a:r>
                        <a:rPr lang="en-US" sz="4400" dirty="0">
                          <a:solidFill>
                            <a:srgbClr val="FFFF00"/>
                          </a:solidFill>
                          <a:effectLst/>
                        </a:rPr>
                        <a:t>Infrastructure</a:t>
                      </a:r>
                    </a:p>
                    <a:p>
                      <a:pPr marL="800100" marR="0" lvl="1" indent="-342900">
                        <a:spcBef>
                          <a:spcPts val="0"/>
                        </a:spcBef>
                        <a:spcAft>
                          <a:spcPts val="0"/>
                        </a:spcAft>
                        <a:buFont typeface="Arial" panose="020B0604020202020204" pitchFamily="34" charset="0"/>
                        <a:buChar char="•"/>
                      </a:pPr>
                      <a:r>
                        <a:rPr lang="en-US" sz="4400" dirty="0">
                          <a:solidFill>
                            <a:srgbClr val="FFFF00"/>
                          </a:solidFill>
                          <a:effectLst/>
                        </a:rPr>
                        <a:t>Public Facilities</a:t>
                      </a:r>
                    </a:p>
                    <a:p>
                      <a:pPr marL="800100" marR="0" lvl="1" indent="-342900">
                        <a:spcBef>
                          <a:spcPts val="0"/>
                        </a:spcBef>
                        <a:spcAft>
                          <a:spcPts val="0"/>
                        </a:spcAft>
                        <a:buFont typeface="Arial" panose="020B0604020202020204" pitchFamily="34" charset="0"/>
                        <a:buChar char="•"/>
                      </a:pPr>
                      <a:r>
                        <a:rPr lang="en-US" sz="4400" dirty="0">
                          <a:solidFill>
                            <a:schemeClr val="bg1"/>
                          </a:solidFill>
                          <a:effectLst/>
                        </a:rPr>
                        <a:t>Economic Development (</a:t>
                      </a:r>
                      <a:r>
                        <a:rPr lang="en-US" sz="4400" dirty="0">
                          <a:solidFill>
                            <a:srgbClr val="FFFF00"/>
                          </a:solidFill>
                          <a:effectLst/>
                        </a:rPr>
                        <a:t>Jobs</a:t>
                      </a:r>
                      <a:r>
                        <a:rPr lang="en-US" sz="4400" dirty="0">
                          <a:solidFill>
                            <a:schemeClr val="bg1"/>
                          </a:solidFill>
                          <a:effectLst/>
                        </a:rPr>
                        <a:t>) </a:t>
                      </a:r>
                    </a:p>
                    <a:p>
                      <a:pPr marL="0" marR="0" algn="ctr">
                        <a:spcBef>
                          <a:spcPts val="0"/>
                        </a:spcBef>
                        <a:spcAft>
                          <a:spcPts val="0"/>
                        </a:spcAft>
                      </a:pPr>
                      <a:endParaRPr lang="en-US" sz="2400" dirty="0">
                        <a:solidFill>
                          <a:schemeClr val="bg1"/>
                        </a:solidFill>
                        <a:effectLs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8039053"/>
                  </a:ext>
                </a:extLst>
              </a:tr>
              <a:tr h="2377440">
                <a:tc>
                  <a:txBody>
                    <a:bodyPr/>
                    <a:lstStyle/>
                    <a:p>
                      <a:pPr marL="800100" marR="0" lvl="1" indent="-342900">
                        <a:spcBef>
                          <a:spcPts val="0"/>
                        </a:spcBef>
                        <a:spcAft>
                          <a:spcPts val="0"/>
                        </a:spcAft>
                        <a:buFont typeface="Arial" panose="020B0604020202020204" pitchFamily="34" charset="0"/>
                        <a:buChar char="•"/>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7918331"/>
                  </a:ext>
                </a:extLst>
              </a:tr>
              <a:tr h="786130">
                <a:tc>
                  <a:txBody>
                    <a:bodyPr/>
                    <a:lstStyle/>
                    <a:p>
                      <a:pPr marL="342900" marR="0" indent="-342900">
                        <a:spcBef>
                          <a:spcPts val="0"/>
                        </a:spcBef>
                        <a:spcAft>
                          <a:spcPts val="0"/>
                        </a:spcAft>
                        <a:buFont typeface="Arial" panose="020B0604020202020204" pitchFamily="34" charset="0"/>
                        <a:buChar char="•"/>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234048"/>
                  </a:ext>
                </a:extLst>
              </a:tr>
            </a:tbl>
          </a:graphicData>
        </a:graphic>
      </p:graphicFrame>
      <p:sp>
        <p:nvSpPr>
          <p:cNvPr id="5" name="TextBox 4">
            <a:extLst>
              <a:ext uri="{FF2B5EF4-FFF2-40B4-BE49-F238E27FC236}">
                <a16:creationId xmlns:a16="http://schemas.microsoft.com/office/drawing/2014/main" id="{48B6DD88-9FCA-44DE-B911-E4FFE987D3A1}"/>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11</a:t>
            </a:r>
          </a:p>
        </p:txBody>
      </p:sp>
    </p:spTree>
    <p:extLst>
      <p:ext uri="{BB962C8B-B14F-4D97-AF65-F5344CB8AC3E}">
        <p14:creationId xmlns:p14="http://schemas.microsoft.com/office/powerpoint/2010/main" val="271228016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99FF33"/>
                </a:solidFill>
                <a:latin typeface="Agency FB" panose="020B0503020202020204" pitchFamily="34" charset="0"/>
              </a:rPr>
              <a:t>1—Purpose</a:t>
            </a:r>
          </a:p>
          <a:p>
            <a:pPr marL="0" indent="0">
              <a:buNone/>
            </a:pPr>
            <a:r>
              <a:rPr lang="en-US" sz="5600" b="1" dirty="0">
                <a:solidFill>
                  <a:srgbClr val="3A1D00"/>
                </a:solidFill>
                <a:latin typeface="Agency FB" panose="020B0503020202020204" pitchFamily="34" charset="0"/>
              </a:rPr>
              <a:t>2—Request </a:t>
            </a:r>
          </a:p>
          <a:p>
            <a:pPr marL="0" indent="0">
              <a:buNone/>
            </a:pPr>
            <a:r>
              <a:rPr lang="en-US" sz="5600" b="1" dirty="0">
                <a:solidFill>
                  <a:srgbClr val="3A1D00"/>
                </a:solidFill>
                <a:latin typeface="Agency FB" panose="020B0503020202020204" pitchFamily="34" charset="0"/>
              </a:rPr>
              <a:t>3—Progress</a:t>
            </a:r>
          </a:p>
          <a:p>
            <a:pPr marL="0" indent="0">
              <a:buNone/>
            </a:pPr>
            <a:r>
              <a:rPr lang="en-US" sz="5600" b="1" dirty="0">
                <a:solidFill>
                  <a:srgbClr val="3A1D00"/>
                </a:solidFill>
                <a:latin typeface="Agency FB" panose="020B0503020202020204" pitchFamily="34" charset="0"/>
              </a:rPr>
              <a:t>4—Plan </a:t>
            </a:r>
          </a:p>
        </p:txBody>
      </p:sp>
      <p:sp>
        <p:nvSpPr>
          <p:cNvPr id="4" name="TextBox 3">
            <a:extLst>
              <a:ext uri="{FF2B5EF4-FFF2-40B4-BE49-F238E27FC236}">
                <a16:creationId xmlns:a16="http://schemas.microsoft.com/office/drawing/2014/main" id="{E93EE441-8543-43E0-9AD4-F0E835BDEAD4}"/>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12</a:t>
            </a:r>
          </a:p>
        </p:txBody>
      </p:sp>
    </p:spTree>
    <p:extLst>
      <p:ext uri="{BB962C8B-B14F-4D97-AF65-F5344CB8AC3E}">
        <p14:creationId xmlns:p14="http://schemas.microsoft.com/office/powerpoint/2010/main" val="34479317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3A1D00"/>
                </a:solidFill>
                <a:latin typeface="Agency FB" panose="020B0503020202020204" pitchFamily="34" charset="0"/>
              </a:rPr>
              <a:t>1—Purpose</a:t>
            </a:r>
          </a:p>
          <a:p>
            <a:pPr marL="0" indent="0">
              <a:buNone/>
            </a:pPr>
            <a:r>
              <a:rPr lang="en-US" sz="5600" b="1" dirty="0">
                <a:solidFill>
                  <a:srgbClr val="99FF33"/>
                </a:solidFill>
                <a:latin typeface="Agency FB" panose="020B0503020202020204" pitchFamily="34" charset="0"/>
              </a:rPr>
              <a:t>2—Request </a:t>
            </a:r>
          </a:p>
          <a:p>
            <a:pPr marL="0" indent="0">
              <a:buNone/>
            </a:pPr>
            <a:r>
              <a:rPr lang="en-US" sz="5600" b="1" dirty="0">
                <a:solidFill>
                  <a:srgbClr val="3A1D00"/>
                </a:solidFill>
                <a:latin typeface="Agency FB" panose="020B0503020202020204" pitchFamily="34" charset="0"/>
              </a:rPr>
              <a:t>3—Progress</a:t>
            </a:r>
          </a:p>
          <a:p>
            <a:pPr marL="0" indent="0">
              <a:buNone/>
            </a:pPr>
            <a:r>
              <a:rPr lang="en-US" sz="5600" b="1" dirty="0">
                <a:solidFill>
                  <a:srgbClr val="3A1D00"/>
                </a:solidFill>
                <a:latin typeface="Agency FB" panose="020B0503020202020204" pitchFamily="34" charset="0"/>
              </a:rPr>
              <a:t>4—Plan </a:t>
            </a:r>
          </a:p>
        </p:txBody>
      </p:sp>
      <p:sp>
        <p:nvSpPr>
          <p:cNvPr id="4" name="TextBox 3">
            <a:extLst>
              <a:ext uri="{FF2B5EF4-FFF2-40B4-BE49-F238E27FC236}">
                <a16:creationId xmlns:a16="http://schemas.microsoft.com/office/drawing/2014/main" id="{11A1A301-BC3C-437B-9165-2EC779595829}"/>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13</a:t>
            </a:r>
          </a:p>
        </p:txBody>
      </p:sp>
    </p:spTree>
    <p:extLst>
      <p:ext uri="{BB962C8B-B14F-4D97-AF65-F5344CB8AC3E}">
        <p14:creationId xmlns:p14="http://schemas.microsoft.com/office/powerpoint/2010/main" val="2402714094"/>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A122D2-6ECE-4968-BEB7-08C009FFFFA4}"/>
              </a:ext>
            </a:extLst>
          </p:cNvPr>
          <p:cNvSpPr txBox="1">
            <a:spLocks/>
          </p:cNvSpPr>
          <p:nvPr/>
        </p:nvSpPr>
        <p:spPr>
          <a:xfrm>
            <a:off x="319087" y="2915609"/>
            <a:ext cx="9144000" cy="10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99FF33"/>
                </a:solidFill>
                <a:latin typeface="Agency FB" panose="020B0503020202020204" pitchFamily="34" charset="0"/>
              </a:rPr>
              <a:t>2—Request</a:t>
            </a:r>
          </a:p>
        </p:txBody>
      </p:sp>
      <p:graphicFrame>
        <p:nvGraphicFramePr>
          <p:cNvPr id="3" name="Table 2">
            <a:extLst>
              <a:ext uri="{FF2B5EF4-FFF2-40B4-BE49-F238E27FC236}">
                <a16:creationId xmlns:a16="http://schemas.microsoft.com/office/drawing/2014/main" id="{4261C93A-2246-449C-8BEE-C34617AC6B97}"/>
              </a:ext>
            </a:extLst>
          </p:cNvPr>
          <p:cNvGraphicFramePr>
            <a:graphicFrameLocks noGrp="1"/>
          </p:cNvGraphicFramePr>
          <p:nvPr>
            <p:extLst>
              <p:ext uri="{D42A27DB-BD31-4B8C-83A1-F6EECF244321}">
                <p14:modId xmlns:p14="http://schemas.microsoft.com/office/powerpoint/2010/main" val="1809670944"/>
              </p:ext>
            </p:extLst>
          </p:nvPr>
        </p:nvGraphicFramePr>
        <p:xfrm>
          <a:off x="3826276" y="0"/>
          <a:ext cx="8365724" cy="6878850"/>
        </p:xfrm>
        <a:graphic>
          <a:graphicData uri="http://schemas.openxmlformats.org/drawingml/2006/table">
            <a:tbl>
              <a:tblPr firstRow="1" firstCol="1" bandRow="1"/>
              <a:tblGrid>
                <a:gridCol w="8365724">
                  <a:extLst>
                    <a:ext uri="{9D8B030D-6E8A-4147-A177-3AD203B41FA5}">
                      <a16:colId xmlns:a16="http://schemas.microsoft.com/office/drawing/2014/main" val="1234636583"/>
                    </a:ext>
                  </a:extLst>
                </a:gridCol>
              </a:tblGrid>
              <a:tr h="477879">
                <a:tc>
                  <a:txBody>
                    <a:bodyPr/>
                    <a:lstStyle/>
                    <a:p>
                      <a:pPr marL="0" marR="0" algn="ctr">
                        <a:lnSpc>
                          <a:spcPct val="107000"/>
                        </a:lnSpc>
                        <a:spcBef>
                          <a:spcPts val="0"/>
                        </a:spcBef>
                        <a:spcAft>
                          <a:spcPts val="0"/>
                        </a:spcAft>
                      </a:pPr>
                      <a:r>
                        <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Actions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5623"/>
                    </a:solidFill>
                  </a:tcPr>
                </a:tc>
                <a:extLst>
                  <a:ext uri="{0D108BD9-81ED-4DB2-BD59-A6C34878D82A}">
                    <a16:rowId xmlns:a16="http://schemas.microsoft.com/office/drawing/2014/main" val="1533929518"/>
                  </a:ext>
                </a:extLst>
              </a:tr>
              <a:tr h="6076049">
                <a:tc>
                  <a:txBody>
                    <a:bodyPr/>
                    <a:lstStyle/>
                    <a:p>
                      <a:pPr marL="0" marR="0">
                        <a:lnSpc>
                          <a:spcPct val="107000"/>
                        </a:lnSpc>
                        <a:spcBef>
                          <a:spcPts val="0"/>
                        </a:spcBef>
                        <a:spcAft>
                          <a:spcPts val="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Immediate action is needed to begin to implement the Navajo Thaw Regional Recovery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Funding</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Appropriate $200 million to fund the first of three phases of the Plan.  These funds would be spent in 2021-2022 to complete Immediate Recovery Projects and to conduct the design/engineering/environmental-clearance work to construct Phase II projects.</a:t>
                      </a: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Authority</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Repurpose ONHIR so that it becomes the Office of Navajo and Hopi Indian </a:t>
                      </a:r>
                      <a:r>
                        <a:rPr lang="en-US" sz="1800" u="sng"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create a powerful Navajo oversight body over ONHIR to implement the Navajo Thaw Regional Recovery Plan.</a:t>
                      </a: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Technical Amendments</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Approve amendments </a:t>
                      </a:r>
                      <a:r>
                        <a:rPr lang="en-US" sz="1800" dirty="0">
                          <a:solidFill>
                            <a:srgbClr val="3A1D00"/>
                          </a:solidFill>
                          <a:effectLst/>
                          <a:latin typeface="DeVinne"/>
                          <a:ea typeface="Calibri" panose="020F0502020204030204" pitchFamily="34" charset="0"/>
                          <a:cs typeface="DeVinne"/>
                        </a:rPr>
                        <a:t>to Public Law 93–531 relating to lands of the Navajo Nation and for other purposes.</a:t>
                      </a:r>
                      <a:endPar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NPL</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Develop and implement a plan, like the scope and purpose focused upon the Former Bennett Freeze Area, to develop housing, infrastructure, public facilities, and economic development. </a:t>
                      </a: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5122223"/>
                  </a:ext>
                </a:extLst>
              </a:tr>
              <a:tr h="304072">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www.NavajoThaw.com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C7430"/>
                    </a:solidFill>
                  </a:tcPr>
                </a:tc>
                <a:extLst>
                  <a:ext uri="{0D108BD9-81ED-4DB2-BD59-A6C34878D82A}">
                    <a16:rowId xmlns:a16="http://schemas.microsoft.com/office/drawing/2014/main" val="3794190727"/>
                  </a:ext>
                </a:extLst>
              </a:tr>
            </a:tbl>
          </a:graphicData>
        </a:graphic>
      </p:graphicFrame>
      <p:sp>
        <p:nvSpPr>
          <p:cNvPr id="5" name="TextBox 4">
            <a:extLst>
              <a:ext uri="{FF2B5EF4-FFF2-40B4-BE49-F238E27FC236}">
                <a16:creationId xmlns:a16="http://schemas.microsoft.com/office/drawing/2014/main" id="{31442D5E-074B-482B-A286-E5D770B4BCAC}"/>
              </a:ext>
            </a:extLst>
          </p:cNvPr>
          <p:cNvSpPr txBox="1"/>
          <p:nvPr/>
        </p:nvSpPr>
        <p:spPr>
          <a:xfrm>
            <a:off x="11593957" y="6268891"/>
            <a:ext cx="598043" cy="584775"/>
          </a:xfrm>
          <a:prstGeom prst="rect">
            <a:avLst/>
          </a:prstGeom>
          <a:solidFill>
            <a:schemeClr val="bg1"/>
          </a:solidFill>
        </p:spPr>
        <p:txBody>
          <a:bodyPr wrap="square" rtlCol="0">
            <a:spAutoFit/>
          </a:bodyPr>
          <a:lstStyle/>
          <a:p>
            <a:pPr algn="ctr"/>
            <a:r>
              <a:rPr lang="en-US" sz="3200" dirty="0"/>
              <a:t>14</a:t>
            </a:r>
          </a:p>
        </p:txBody>
      </p:sp>
    </p:spTree>
    <p:extLst>
      <p:ext uri="{BB962C8B-B14F-4D97-AF65-F5344CB8AC3E}">
        <p14:creationId xmlns:p14="http://schemas.microsoft.com/office/powerpoint/2010/main" val="3943454219"/>
      </p:ext>
    </p:extLst>
  </p:cSld>
  <p:clrMapOvr>
    <a:masterClrMapping/>
  </p:clrMapOvr>
  <mc:AlternateContent xmlns:mc="http://schemas.openxmlformats.org/markup-compatibility/2006" xmlns:p14="http://schemas.microsoft.com/office/powerpoint/2010/main">
    <mc:Choice Requires="p14">
      <p:transition spd="slow" p14:dur="1750">
        <p:pull dir="r"/>
      </p:transition>
    </mc:Choice>
    <mc:Fallback xmlns="">
      <p:transition spd="slow">
        <p:pull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A122D2-6ECE-4968-BEB7-08C009FFFFA4}"/>
              </a:ext>
            </a:extLst>
          </p:cNvPr>
          <p:cNvSpPr txBox="1">
            <a:spLocks/>
          </p:cNvSpPr>
          <p:nvPr/>
        </p:nvSpPr>
        <p:spPr>
          <a:xfrm>
            <a:off x="319087" y="2915609"/>
            <a:ext cx="9144000" cy="10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99FF33"/>
                </a:solidFill>
                <a:latin typeface="Agency FB" panose="020B0503020202020204" pitchFamily="34" charset="0"/>
              </a:rPr>
              <a:t>2—Request</a:t>
            </a:r>
          </a:p>
        </p:txBody>
      </p:sp>
      <p:graphicFrame>
        <p:nvGraphicFramePr>
          <p:cNvPr id="3" name="Table 2">
            <a:extLst>
              <a:ext uri="{FF2B5EF4-FFF2-40B4-BE49-F238E27FC236}">
                <a16:creationId xmlns:a16="http://schemas.microsoft.com/office/drawing/2014/main" id="{4261C93A-2246-449C-8BEE-C34617AC6B97}"/>
              </a:ext>
            </a:extLst>
          </p:cNvPr>
          <p:cNvGraphicFramePr>
            <a:graphicFrameLocks noGrp="1"/>
          </p:cNvGraphicFramePr>
          <p:nvPr>
            <p:extLst>
              <p:ext uri="{D42A27DB-BD31-4B8C-83A1-F6EECF244321}">
                <p14:modId xmlns:p14="http://schemas.microsoft.com/office/powerpoint/2010/main" val="1912985528"/>
              </p:ext>
            </p:extLst>
          </p:nvPr>
        </p:nvGraphicFramePr>
        <p:xfrm>
          <a:off x="3826276" y="0"/>
          <a:ext cx="8365724" cy="6878850"/>
        </p:xfrm>
        <a:graphic>
          <a:graphicData uri="http://schemas.openxmlformats.org/drawingml/2006/table">
            <a:tbl>
              <a:tblPr firstRow="1" firstCol="1" bandRow="1"/>
              <a:tblGrid>
                <a:gridCol w="8365724">
                  <a:extLst>
                    <a:ext uri="{9D8B030D-6E8A-4147-A177-3AD203B41FA5}">
                      <a16:colId xmlns:a16="http://schemas.microsoft.com/office/drawing/2014/main" val="1234636583"/>
                    </a:ext>
                  </a:extLst>
                </a:gridCol>
              </a:tblGrid>
              <a:tr h="477879">
                <a:tc>
                  <a:txBody>
                    <a:bodyPr/>
                    <a:lstStyle/>
                    <a:p>
                      <a:pPr marL="0" marR="0" algn="ctr">
                        <a:lnSpc>
                          <a:spcPct val="107000"/>
                        </a:lnSpc>
                        <a:spcBef>
                          <a:spcPts val="0"/>
                        </a:spcBef>
                        <a:spcAft>
                          <a:spcPts val="0"/>
                        </a:spcAft>
                      </a:pPr>
                      <a:r>
                        <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Actions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5623"/>
                    </a:solidFill>
                  </a:tcPr>
                </a:tc>
                <a:extLst>
                  <a:ext uri="{0D108BD9-81ED-4DB2-BD59-A6C34878D82A}">
                    <a16:rowId xmlns:a16="http://schemas.microsoft.com/office/drawing/2014/main" val="1533929518"/>
                  </a:ext>
                </a:extLst>
              </a:tr>
              <a:tr h="6076049">
                <a:tc>
                  <a:txBody>
                    <a:bodyPr/>
                    <a:lstStyle/>
                    <a:p>
                      <a:pPr marL="0" marR="0">
                        <a:lnSpc>
                          <a:spcPct val="107000"/>
                        </a:lnSpc>
                        <a:spcBef>
                          <a:spcPts val="0"/>
                        </a:spcBef>
                        <a:spcAft>
                          <a:spcPts val="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Immediate action is needed to begin to implement the Navajo Thaw Regional Recovery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Funding</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Appropriate </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$200 million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 fund the first of three phases of the Plan.  These funds would be spent in 2021-2022 to complete </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Immediate Recovery Projects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 to conduct the </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design/engineering/environmental-clearance work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 construct Phase II projects.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Authority</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Repurpose ONHIR so that it becomes the Office of Navajo and Hopi Indian </a:t>
                      </a:r>
                      <a:r>
                        <a:rPr lang="en-US" sz="1800" u="sng"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create a powerful Navajo oversight body over ONHIR to implement the Navajo Thaw Regional Recovery Plan.</a:t>
                      </a: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Technical Amendments</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Approve amendments </a:t>
                      </a:r>
                      <a:r>
                        <a:rPr lang="en-US" sz="1800" dirty="0">
                          <a:solidFill>
                            <a:srgbClr val="3A1D00"/>
                          </a:solidFill>
                          <a:effectLst/>
                          <a:latin typeface="DeVinne"/>
                          <a:ea typeface="Calibri" panose="020F0502020204030204" pitchFamily="34" charset="0"/>
                          <a:cs typeface="DeVinne"/>
                        </a:rPr>
                        <a:t>to Public Law 93–531 relating to lands of the Navajo Nation and for other purposes.</a:t>
                      </a:r>
                      <a:endPar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NPL</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Develop and implement a plan, like the scope and purpose focused upon the Former Bennett Freeze Area, to develop housing, infrastructure, public facilities, and economic development. </a:t>
                      </a: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5122223"/>
                  </a:ext>
                </a:extLst>
              </a:tr>
              <a:tr h="304072">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www.NavajoThaw.com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C7430"/>
                    </a:solidFill>
                  </a:tcPr>
                </a:tc>
                <a:extLst>
                  <a:ext uri="{0D108BD9-81ED-4DB2-BD59-A6C34878D82A}">
                    <a16:rowId xmlns:a16="http://schemas.microsoft.com/office/drawing/2014/main" val="3794190727"/>
                  </a:ext>
                </a:extLst>
              </a:tr>
            </a:tbl>
          </a:graphicData>
        </a:graphic>
      </p:graphicFrame>
      <p:sp>
        <p:nvSpPr>
          <p:cNvPr id="5" name="TextBox 4">
            <a:extLst>
              <a:ext uri="{FF2B5EF4-FFF2-40B4-BE49-F238E27FC236}">
                <a16:creationId xmlns:a16="http://schemas.microsoft.com/office/drawing/2014/main" id="{BAA2B37B-613E-4178-A07D-9B15588C893B}"/>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15</a:t>
            </a:r>
          </a:p>
        </p:txBody>
      </p:sp>
    </p:spTree>
    <p:extLst>
      <p:ext uri="{BB962C8B-B14F-4D97-AF65-F5344CB8AC3E}">
        <p14:creationId xmlns:p14="http://schemas.microsoft.com/office/powerpoint/2010/main" val="23344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A122D2-6ECE-4968-BEB7-08C009FFFFA4}"/>
              </a:ext>
            </a:extLst>
          </p:cNvPr>
          <p:cNvSpPr txBox="1">
            <a:spLocks/>
          </p:cNvSpPr>
          <p:nvPr/>
        </p:nvSpPr>
        <p:spPr>
          <a:xfrm>
            <a:off x="319087" y="2915609"/>
            <a:ext cx="9144000" cy="10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99FF33"/>
                </a:solidFill>
                <a:latin typeface="Agency FB" panose="020B0503020202020204" pitchFamily="34" charset="0"/>
              </a:rPr>
              <a:t>2—Request</a:t>
            </a:r>
          </a:p>
        </p:txBody>
      </p:sp>
      <p:graphicFrame>
        <p:nvGraphicFramePr>
          <p:cNvPr id="3" name="Table 2">
            <a:extLst>
              <a:ext uri="{FF2B5EF4-FFF2-40B4-BE49-F238E27FC236}">
                <a16:creationId xmlns:a16="http://schemas.microsoft.com/office/drawing/2014/main" id="{4261C93A-2246-449C-8BEE-C34617AC6B97}"/>
              </a:ext>
            </a:extLst>
          </p:cNvPr>
          <p:cNvGraphicFramePr>
            <a:graphicFrameLocks noGrp="1"/>
          </p:cNvGraphicFramePr>
          <p:nvPr>
            <p:extLst>
              <p:ext uri="{D42A27DB-BD31-4B8C-83A1-F6EECF244321}">
                <p14:modId xmlns:p14="http://schemas.microsoft.com/office/powerpoint/2010/main" val="1882866698"/>
              </p:ext>
            </p:extLst>
          </p:nvPr>
        </p:nvGraphicFramePr>
        <p:xfrm>
          <a:off x="3826276" y="0"/>
          <a:ext cx="8365724" cy="6878850"/>
        </p:xfrm>
        <a:graphic>
          <a:graphicData uri="http://schemas.openxmlformats.org/drawingml/2006/table">
            <a:tbl>
              <a:tblPr firstRow="1" firstCol="1" bandRow="1"/>
              <a:tblGrid>
                <a:gridCol w="8365724">
                  <a:extLst>
                    <a:ext uri="{9D8B030D-6E8A-4147-A177-3AD203B41FA5}">
                      <a16:colId xmlns:a16="http://schemas.microsoft.com/office/drawing/2014/main" val="1234636583"/>
                    </a:ext>
                  </a:extLst>
                </a:gridCol>
              </a:tblGrid>
              <a:tr h="477879">
                <a:tc>
                  <a:txBody>
                    <a:bodyPr/>
                    <a:lstStyle/>
                    <a:p>
                      <a:pPr marL="0" marR="0" algn="ctr">
                        <a:lnSpc>
                          <a:spcPct val="107000"/>
                        </a:lnSpc>
                        <a:spcBef>
                          <a:spcPts val="0"/>
                        </a:spcBef>
                        <a:spcAft>
                          <a:spcPts val="0"/>
                        </a:spcAft>
                      </a:pPr>
                      <a:r>
                        <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Actions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5623"/>
                    </a:solidFill>
                  </a:tcPr>
                </a:tc>
                <a:extLst>
                  <a:ext uri="{0D108BD9-81ED-4DB2-BD59-A6C34878D82A}">
                    <a16:rowId xmlns:a16="http://schemas.microsoft.com/office/drawing/2014/main" val="1533929518"/>
                  </a:ext>
                </a:extLst>
              </a:tr>
              <a:tr h="6076049">
                <a:tc>
                  <a:txBody>
                    <a:bodyPr/>
                    <a:lstStyle/>
                    <a:p>
                      <a:pPr marL="0" marR="0">
                        <a:lnSpc>
                          <a:spcPct val="107000"/>
                        </a:lnSpc>
                        <a:spcBef>
                          <a:spcPts val="0"/>
                        </a:spcBef>
                        <a:spcAft>
                          <a:spcPts val="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Immediate action is needed to begin to implement the Navajo Thaw Regional Recovery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Funding</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Appropriate $200 million to fund the first of three phases of the Plan.  These funds would be spent in 2021-2022 to complete Immediate Recovery Projects and to conduct the design/engineering/environmental-clearance work to construct Phase II projects.</a:t>
                      </a:r>
                    </a:p>
                    <a:p>
                      <a:pPr marL="45720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Authority</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Repurpose ONHIR </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 that it becomes the Office of Navajo and Hopi Indian </a:t>
                      </a:r>
                      <a:r>
                        <a:rPr lang="en-US" sz="18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create a </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powerful Navajo oversight body</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over ONHIR to implement the Navajo Thaw Regional Recovery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Technical Amendments</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Approve amendments </a:t>
                      </a:r>
                      <a:r>
                        <a:rPr lang="en-US" sz="1800" dirty="0">
                          <a:solidFill>
                            <a:srgbClr val="3A1D00"/>
                          </a:solidFill>
                          <a:effectLst/>
                          <a:latin typeface="DeVinne"/>
                          <a:ea typeface="Calibri" panose="020F0502020204030204" pitchFamily="34" charset="0"/>
                          <a:cs typeface="DeVinne"/>
                        </a:rPr>
                        <a:t>to Public Law 93–531 relating to lands of the Navajo Nation and for other purposes.</a:t>
                      </a:r>
                      <a:endPar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NPL</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Develop and implement a plan, like the scope and purpose focused upon the Former Bennett Freeze Area, to develop housing, infrastructure, public facilities, and economic development. </a:t>
                      </a: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5122223"/>
                  </a:ext>
                </a:extLst>
              </a:tr>
              <a:tr h="304072">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www.NavajoThaw.com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C7430"/>
                    </a:solidFill>
                  </a:tcPr>
                </a:tc>
                <a:extLst>
                  <a:ext uri="{0D108BD9-81ED-4DB2-BD59-A6C34878D82A}">
                    <a16:rowId xmlns:a16="http://schemas.microsoft.com/office/drawing/2014/main" val="3794190727"/>
                  </a:ext>
                </a:extLst>
              </a:tr>
            </a:tbl>
          </a:graphicData>
        </a:graphic>
      </p:graphicFrame>
      <p:sp>
        <p:nvSpPr>
          <p:cNvPr id="5" name="TextBox 4">
            <a:extLst>
              <a:ext uri="{FF2B5EF4-FFF2-40B4-BE49-F238E27FC236}">
                <a16:creationId xmlns:a16="http://schemas.microsoft.com/office/drawing/2014/main" id="{C8468B04-337C-4C86-BFAF-A36DBB5B6EE8}"/>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16</a:t>
            </a:r>
          </a:p>
        </p:txBody>
      </p:sp>
    </p:spTree>
    <p:extLst>
      <p:ext uri="{BB962C8B-B14F-4D97-AF65-F5344CB8AC3E}">
        <p14:creationId xmlns:p14="http://schemas.microsoft.com/office/powerpoint/2010/main" val="25016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A122D2-6ECE-4968-BEB7-08C009FFFFA4}"/>
              </a:ext>
            </a:extLst>
          </p:cNvPr>
          <p:cNvSpPr txBox="1">
            <a:spLocks/>
          </p:cNvSpPr>
          <p:nvPr/>
        </p:nvSpPr>
        <p:spPr>
          <a:xfrm>
            <a:off x="319087" y="2915609"/>
            <a:ext cx="9144000" cy="10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99FF33"/>
                </a:solidFill>
                <a:latin typeface="Agency FB" panose="020B0503020202020204" pitchFamily="34" charset="0"/>
              </a:rPr>
              <a:t>2—Request</a:t>
            </a:r>
          </a:p>
        </p:txBody>
      </p:sp>
      <p:graphicFrame>
        <p:nvGraphicFramePr>
          <p:cNvPr id="3" name="Table 2">
            <a:extLst>
              <a:ext uri="{FF2B5EF4-FFF2-40B4-BE49-F238E27FC236}">
                <a16:creationId xmlns:a16="http://schemas.microsoft.com/office/drawing/2014/main" id="{4261C93A-2246-449C-8BEE-C34617AC6B97}"/>
              </a:ext>
            </a:extLst>
          </p:cNvPr>
          <p:cNvGraphicFramePr>
            <a:graphicFrameLocks noGrp="1"/>
          </p:cNvGraphicFramePr>
          <p:nvPr>
            <p:extLst>
              <p:ext uri="{D42A27DB-BD31-4B8C-83A1-F6EECF244321}">
                <p14:modId xmlns:p14="http://schemas.microsoft.com/office/powerpoint/2010/main" val="3542591983"/>
              </p:ext>
            </p:extLst>
          </p:nvPr>
        </p:nvGraphicFramePr>
        <p:xfrm>
          <a:off x="3826276" y="0"/>
          <a:ext cx="8365724" cy="6878850"/>
        </p:xfrm>
        <a:graphic>
          <a:graphicData uri="http://schemas.openxmlformats.org/drawingml/2006/table">
            <a:tbl>
              <a:tblPr firstRow="1" firstCol="1" bandRow="1"/>
              <a:tblGrid>
                <a:gridCol w="8365724">
                  <a:extLst>
                    <a:ext uri="{9D8B030D-6E8A-4147-A177-3AD203B41FA5}">
                      <a16:colId xmlns:a16="http://schemas.microsoft.com/office/drawing/2014/main" val="1234636583"/>
                    </a:ext>
                  </a:extLst>
                </a:gridCol>
              </a:tblGrid>
              <a:tr h="477879">
                <a:tc>
                  <a:txBody>
                    <a:bodyPr/>
                    <a:lstStyle/>
                    <a:p>
                      <a:pPr marL="0" marR="0" algn="ctr">
                        <a:lnSpc>
                          <a:spcPct val="107000"/>
                        </a:lnSpc>
                        <a:spcBef>
                          <a:spcPts val="0"/>
                        </a:spcBef>
                        <a:spcAft>
                          <a:spcPts val="0"/>
                        </a:spcAft>
                      </a:pPr>
                      <a:r>
                        <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Actions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5623"/>
                    </a:solidFill>
                  </a:tcPr>
                </a:tc>
                <a:extLst>
                  <a:ext uri="{0D108BD9-81ED-4DB2-BD59-A6C34878D82A}">
                    <a16:rowId xmlns:a16="http://schemas.microsoft.com/office/drawing/2014/main" val="1533929518"/>
                  </a:ext>
                </a:extLst>
              </a:tr>
              <a:tr h="6076049">
                <a:tc>
                  <a:txBody>
                    <a:bodyPr/>
                    <a:lstStyle/>
                    <a:p>
                      <a:pPr marL="0" marR="0">
                        <a:lnSpc>
                          <a:spcPct val="107000"/>
                        </a:lnSpc>
                        <a:spcBef>
                          <a:spcPts val="0"/>
                        </a:spcBef>
                        <a:spcAft>
                          <a:spcPts val="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Immediate action is needed to begin to implement the Navajo Thaw Regional Recovery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Funding</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Appropriate $200 million to fund the first of three phases of the Plan.  These funds would be spent in 2021-2022 to complete Immediate Recovery Projects and to conduct the design/engineering/environmental-clearance work to construct Phase II projects.</a:t>
                      </a: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Authority</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Repurpose ONHIR so that it becomes the Office of Navajo and Hopi Indian </a:t>
                      </a:r>
                      <a:r>
                        <a:rPr lang="en-US" sz="1800" u="sng"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create a powerful Navajo oversight body over ONHIR to implement the Navajo Thaw Regional Recovery Plan.</a:t>
                      </a:r>
                    </a:p>
                    <a:p>
                      <a:pPr marL="45720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Technical Amendments</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Approve </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amendments </a:t>
                      </a:r>
                      <a:r>
                        <a:rPr lang="en-US" sz="1800" dirty="0">
                          <a:solidFill>
                            <a:srgbClr val="FFFF00"/>
                          </a:solidFill>
                          <a:effectLst/>
                          <a:latin typeface="DeVinne"/>
                          <a:ea typeface="Calibri" panose="020F0502020204030204" pitchFamily="34" charset="0"/>
                          <a:cs typeface="DeVinne"/>
                        </a:rPr>
                        <a:t>to Public Law 93–531 </a:t>
                      </a:r>
                      <a:r>
                        <a:rPr lang="en-US" sz="1800" dirty="0">
                          <a:solidFill>
                            <a:srgbClr val="FFFFFF"/>
                          </a:solidFill>
                          <a:effectLst/>
                          <a:latin typeface="DeVinne"/>
                          <a:ea typeface="Calibri" panose="020F0502020204030204" pitchFamily="34" charset="0"/>
                          <a:cs typeface="DeVinne"/>
                        </a:rPr>
                        <a:t>relating to lands of the Navajo Nation and for other purposes.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NPL</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Develop and implement a plan, like the scope and purpose focused upon the Former Bennett Freeze Area, to develop housing, infrastructure, public facilities, and economic development. </a:t>
                      </a: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5122223"/>
                  </a:ext>
                </a:extLst>
              </a:tr>
              <a:tr h="304072">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www.NavajoThaw.com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C7430"/>
                    </a:solidFill>
                  </a:tcPr>
                </a:tc>
                <a:extLst>
                  <a:ext uri="{0D108BD9-81ED-4DB2-BD59-A6C34878D82A}">
                    <a16:rowId xmlns:a16="http://schemas.microsoft.com/office/drawing/2014/main" val="3794190727"/>
                  </a:ext>
                </a:extLst>
              </a:tr>
            </a:tbl>
          </a:graphicData>
        </a:graphic>
      </p:graphicFrame>
      <p:sp>
        <p:nvSpPr>
          <p:cNvPr id="5" name="TextBox 4">
            <a:extLst>
              <a:ext uri="{FF2B5EF4-FFF2-40B4-BE49-F238E27FC236}">
                <a16:creationId xmlns:a16="http://schemas.microsoft.com/office/drawing/2014/main" id="{3A42046D-DF4B-420A-9E85-921220B16DEB}"/>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17</a:t>
            </a:r>
          </a:p>
        </p:txBody>
      </p:sp>
    </p:spTree>
    <p:extLst>
      <p:ext uri="{BB962C8B-B14F-4D97-AF65-F5344CB8AC3E}">
        <p14:creationId xmlns:p14="http://schemas.microsoft.com/office/powerpoint/2010/main" val="205070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A122D2-6ECE-4968-BEB7-08C009FFFFA4}"/>
              </a:ext>
            </a:extLst>
          </p:cNvPr>
          <p:cNvSpPr txBox="1">
            <a:spLocks/>
          </p:cNvSpPr>
          <p:nvPr/>
        </p:nvSpPr>
        <p:spPr>
          <a:xfrm>
            <a:off x="319087" y="2915609"/>
            <a:ext cx="9144000" cy="1026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99FF33"/>
                </a:solidFill>
                <a:latin typeface="Agency FB" panose="020B0503020202020204" pitchFamily="34" charset="0"/>
              </a:rPr>
              <a:t>2—Request</a:t>
            </a:r>
          </a:p>
        </p:txBody>
      </p:sp>
      <p:graphicFrame>
        <p:nvGraphicFramePr>
          <p:cNvPr id="3" name="Table 2">
            <a:extLst>
              <a:ext uri="{FF2B5EF4-FFF2-40B4-BE49-F238E27FC236}">
                <a16:creationId xmlns:a16="http://schemas.microsoft.com/office/drawing/2014/main" id="{4261C93A-2246-449C-8BEE-C34617AC6B97}"/>
              </a:ext>
            </a:extLst>
          </p:cNvPr>
          <p:cNvGraphicFramePr>
            <a:graphicFrameLocks noGrp="1"/>
          </p:cNvGraphicFramePr>
          <p:nvPr>
            <p:extLst>
              <p:ext uri="{D42A27DB-BD31-4B8C-83A1-F6EECF244321}">
                <p14:modId xmlns:p14="http://schemas.microsoft.com/office/powerpoint/2010/main" val="93996547"/>
              </p:ext>
            </p:extLst>
          </p:nvPr>
        </p:nvGraphicFramePr>
        <p:xfrm>
          <a:off x="3826276" y="0"/>
          <a:ext cx="8365724" cy="6878850"/>
        </p:xfrm>
        <a:graphic>
          <a:graphicData uri="http://schemas.openxmlformats.org/drawingml/2006/table">
            <a:tbl>
              <a:tblPr firstRow="1" firstCol="1" bandRow="1"/>
              <a:tblGrid>
                <a:gridCol w="8365724">
                  <a:extLst>
                    <a:ext uri="{9D8B030D-6E8A-4147-A177-3AD203B41FA5}">
                      <a16:colId xmlns:a16="http://schemas.microsoft.com/office/drawing/2014/main" val="1234636583"/>
                    </a:ext>
                  </a:extLst>
                </a:gridCol>
              </a:tblGrid>
              <a:tr h="477879">
                <a:tc>
                  <a:txBody>
                    <a:bodyPr/>
                    <a:lstStyle/>
                    <a:p>
                      <a:pPr marL="0" marR="0" algn="ctr">
                        <a:lnSpc>
                          <a:spcPct val="107000"/>
                        </a:lnSpc>
                        <a:spcBef>
                          <a:spcPts val="0"/>
                        </a:spcBef>
                        <a:spcAft>
                          <a:spcPts val="0"/>
                        </a:spcAft>
                      </a:pPr>
                      <a:r>
                        <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a:t>
                      </a:r>
                      <a:r>
                        <a:rPr lang="en-US" sz="19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Actions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5623"/>
                    </a:solidFill>
                  </a:tcPr>
                </a:tc>
                <a:extLst>
                  <a:ext uri="{0D108BD9-81ED-4DB2-BD59-A6C34878D82A}">
                    <a16:rowId xmlns:a16="http://schemas.microsoft.com/office/drawing/2014/main" val="1533929518"/>
                  </a:ext>
                </a:extLst>
              </a:tr>
              <a:tr h="6076049">
                <a:tc>
                  <a:txBody>
                    <a:bodyPr/>
                    <a:lstStyle/>
                    <a:p>
                      <a:pPr marL="0" marR="0">
                        <a:lnSpc>
                          <a:spcPct val="107000"/>
                        </a:lnSpc>
                        <a:spcBef>
                          <a:spcPts val="0"/>
                        </a:spcBef>
                        <a:spcAft>
                          <a:spcPts val="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Immediate action is needed to begin to implement the Navajo Thaw Regional Recovery Plan: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Funding</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Appropriate $200 million to fund the first of three phases of the Plan.  These funds would be spent in 2021-2022 to complete Immediate Recovery Projects and to conduct the design/engineering/environmental-clearance work to construct Phase II projects.</a:t>
                      </a: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Authority</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Repurpose ONHIR so that it becomes the Office of Navajo and Hopi Indian </a:t>
                      </a:r>
                      <a:r>
                        <a:rPr lang="en-US" sz="1800" u="sng"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create a powerful Navajo oversight body over ONHIR to implement the Navajo Thaw Regional Recovery Plan.</a:t>
                      </a:r>
                    </a:p>
                    <a:p>
                      <a:pPr marL="457200" marR="0">
                        <a:lnSpc>
                          <a:spcPct val="107000"/>
                        </a:lnSpc>
                        <a:spcBef>
                          <a:spcPts val="0"/>
                        </a:spcBef>
                        <a:spcAft>
                          <a:spcPts val="0"/>
                        </a:spcAft>
                      </a:pPr>
                      <a:r>
                        <a:rPr lang="en-US" sz="14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Technical Amendments</a:t>
                      </a:r>
                      <a:r>
                        <a:rPr lang="en-US" sz="20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rPr>
                        <a:t>Approve amendments </a:t>
                      </a:r>
                      <a:r>
                        <a:rPr lang="en-US" sz="1800" dirty="0">
                          <a:solidFill>
                            <a:srgbClr val="3A1D00"/>
                          </a:solidFill>
                          <a:effectLst/>
                          <a:latin typeface="DeVinne"/>
                          <a:ea typeface="Calibri" panose="020F0502020204030204" pitchFamily="34" charset="0"/>
                          <a:cs typeface="DeVinne"/>
                        </a:rPr>
                        <a:t>to Public Law 93–531 relating to lands of the Navajo Nation and for other purposes.</a:t>
                      </a:r>
                      <a:endParaRPr lang="en-US" sz="1800" dirty="0">
                        <a:solidFill>
                          <a:srgbClr val="3A1D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800"/>
                        <a:buFont typeface="Agency FB" panose="020B0503020202020204" pitchFamily="34" charset="0"/>
                        <a:buNone/>
                      </a:pP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NPL</a:t>
                      </a:r>
                      <a:r>
                        <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Develop and implement a plan, like the work focused upon the Former Bennett Freeze Area, </a:t>
                      </a:r>
                      <a: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to develop housing, infrastructure, public facilities, and economic development. </a:t>
                      </a: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5122223"/>
                  </a:ext>
                </a:extLst>
              </a:tr>
              <a:tr h="304072">
                <a:tc>
                  <a:txBody>
                    <a:bodyPr/>
                    <a:lstStyle/>
                    <a:p>
                      <a:pPr marL="0" marR="0" algn="ctr">
                        <a:lnSpc>
                          <a:spcPct val="107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www.NavajoThaw.com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642" marR="6064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C7430"/>
                    </a:solidFill>
                  </a:tcPr>
                </a:tc>
                <a:extLst>
                  <a:ext uri="{0D108BD9-81ED-4DB2-BD59-A6C34878D82A}">
                    <a16:rowId xmlns:a16="http://schemas.microsoft.com/office/drawing/2014/main" val="3794190727"/>
                  </a:ext>
                </a:extLst>
              </a:tr>
            </a:tbl>
          </a:graphicData>
        </a:graphic>
      </p:graphicFrame>
      <p:sp>
        <p:nvSpPr>
          <p:cNvPr id="5" name="TextBox 4">
            <a:extLst>
              <a:ext uri="{FF2B5EF4-FFF2-40B4-BE49-F238E27FC236}">
                <a16:creationId xmlns:a16="http://schemas.microsoft.com/office/drawing/2014/main" id="{4B9C8F68-C811-4B51-9E7C-2058B8CCB18E}"/>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18</a:t>
            </a:r>
          </a:p>
        </p:txBody>
      </p:sp>
    </p:spTree>
    <p:extLst>
      <p:ext uri="{BB962C8B-B14F-4D97-AF65-F5344CB8AC3E}">
        <p14:creationId xmlns:p14="http://schemas.microsoft.com/office/powerpoint/2010/main" val="332986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3A1D00"/>
                </a:solidFill>
                <a:latin typeface="Agency FB" panose="020B0503020202020204" pitchFamily="34" charset="0"/>
              </a:rPr>
              <a:t>1—Purpose</a:t>
            </a:r>
          </a:p>
          <a:p>
            <a:pPr marL="0" indent="0">
              <a:buNone/>
            </a:pPr>
            <a:r>
              <a:rPr lang="en-US" sz="5600" b="1" dirty="0">
                <a:solidFill>
                  <a:srgbClr val="99FF33"/>
                </a:solidFill>
                <a:latin typeface="Agency FB" panose="020B0503020202020204" pitchFamily="34" charset="0"/>
              </a:rPr>
              <a:t>2—Request </a:t>
            </a:r>
          </a:p>
          <a:p>
            <a:pPr marL="0" indent="0">
              <a:buNone/>
            </a:pPr>
            <a:r>
              <a:rPr lang="en-US" sz="5600" b="1" dirty="0">
                <a:solidFill>
                  <a:srgbClr val="3A1D00"/>
                </a:solidFill>
                <a:latin typeface="Agency FB" panose="020B0503020202020204" pitchFamily="34" charset="0"/>
              </a:rPr>
              <a:t>3—Progress</a:t>
            </a:r>
          </a:p>
          <a:p>
            <a:pPr marL="0" indent="0">
              <a:buNone/>
            </a:pPr>
            <a:r>
              <a:rPr lang="en-US" sz="5600" b="1" dirty="0">
                <a:solidFill>
                  <a:srgbClr val="3A1D00"/>
                </a:solidFill>
                <a:latin typeface="Agency FB" panose="020B0503020202020204" pitchFamily="34" charset="0"/>
              </a:rPr>
              <a:t>4—Plan </a:t>
            </a:r>
          </a:p>
        </p:txBody>
      </p:sp>
      <p:sp>
        <p:nvSpPr>
          <p:cNvPr id="4" name="TextBox 3">
            <a:extLst>
              <a:ext uri="{FF2B5EF4-FFF2-40B4-BE49-F238E27FC236}">
                <a16:creationId xmlns:a16="http://schemas.microsoft.com/office/drawing/2014/main" id="{199D67AE-371A-444F-BFDD-3773D0ACABFD}"/>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19</a:t>
            </a:r>
          </a:p>
        </p:txBody>
      </p:sp>
    </p:spTree>
    <p:extLst>
      <p:ext uri="{BB962C8B-B14F-4D97-AF65-F5344CB8AC3E}">
        <p14:creationId xmlns:p14="http://schemas.microsoft.com/office/powerpoint/2010/main" val="33237220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FB7EA6D8-9F81-4E89-952E-F92A9523420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7730" y="873403"/>
            <a:ext cx="6738100" cy="3709087"/>
          </a:xfrm>
        </p:spPr>
      </p:pic>
      <p:sp>
        <p:nvSpPr>
          <p:cNvPr id="3" name="TextBox 2">
            <a:extLst>
              <a:ext uri="{FF2B5EF4-FFF2-40B4-BE49-F238E27FC236}">
                <a16:creationId xmlns:a16="http://schemas.microsoft.com/office/drawing/2014/main" id="{5C521D0B-7F3A-45DF-8394-AE731BECE35B}"/>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a:t>
            </a:r>
          </a:p>
        </p:txBody>
      </p:sp>
    </p:spTree>
    <p:extLst>
      <p:ext uri="{BB962C8B-B14F-4D97-AF65-F5344CB8AC3E}">
        <p14:creationId xmlns:p14="http://schemas.microsoft.com/office/powerpoint/2010/main" val="1851578841"/>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3A1D00"/>
                </a:solidFill>
                <a:latin typeface="Agency FB" panose="020B0503020202020204" pitchFamily="34" charset="0"/>
              </a:rPr>
              <a:t>1—Purpose</a:t>
            </a:r>
          </a:p>
          <a:p>
            <a:pPr marL="0" indent="0">
              <a:buNone/>
            </a:pPr>
            <a:r>
              <a:rPr lang="en-US" sz="5600" b="1" dirty="0">
                <a:solidFill>
                  <a:srgbClr val="3A1D00"/>
                </a:solidFill>
                <a:latin typeface="Agency FB" panose="020B0503020202020204" pitchFamily="34" charset="0"/>
              </a:rPr>
              <a:t>2—Request </a:t>
            </a:r>
          </a:p>
          <a:p>
            <a:pPr marL="0" indent="0">
              <a:buNone/>
            </a:pPr>
            <a:r>
              <a:rPr lang="en-US" sz="5600" b="1" dirty="0">
                <a:solidFill>
                  <a:srgbClr val="99FF33"/>
                </a:solidFill>
                <a:latin typeface="Agency FB" panose="020B0503020202020204" pitchFamily="34" charset="0"/>
              </a:rPr>
              <a:t>3—Progress</a:t>
            </a:r>
          </a:p>
          <a:p>
            <a:pPr marL="0" indent="0">
              <a:buNone/>
            </a:pPr>
            <a:r>
              <a:rPr lang="en-US" sz="5600" b="1" dirty="0">
                <a:solidFill>
                  <a:srgbClr val="3A1D00"/>
                </a:solidFill>
                <a:latin typeface="Agency FB" panose="020B0503020202020204" pitchFamily="34" charset="0"/>
              </a:rPr>
              <a:t>4—Plan </a:t>
            </a:r>
          </a:p>
        </p:txBody>
      </p:sp>
      <p:sp>
        <p:nvSpPr>
          <p:cNvPr id="4" name="TextBox 3">
            <a:extLst>
              <a:ext uri="{FF2B5EF4-FFF2-40B4-BE49-F238E27FC236}">
                <a16:creationId xmlns:a16="http://schemas.microsoft.com/office/drawing/2014/main" id="{A3F95B3E-1261-4DD0-BD4A-F94120B24AAA}"/>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20</a:t>
            </a:r>
          </a:p>
        </p:txBody>
      </p:sp>
    </p:spTree>
    <p:extLst>
      <p:ext uri="{BB962C8B-B14F-4D97-AF65-F5344CB8AC3E}">
        <p14:creationId xmlns:p14="http://schemas.microsoft.com/office/powerpoint/2010/main" val="3527611463"/>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708F6FD-8D94-4937-BAD7-81448AEEF403}"/>
              </a:ext>
            </a:extLst>
          </p:cNvPr>
          <p:cNvSpPr>
            <a:spLocks noGrp="1"/>
          </p:cNvSpPr>
          <p:nvPr>
            <p:ph type="title"/>
          </p:nvPr>
        </p:nvSpPr>
        <p:spPr>
          <a:xfrm>
            <a:off x="7733110" y="411163"/>
            <a:ext cx="3300412" cy="2387600"/>
          </a:xfrm>
        </p:spPr>
        <p:txBody>
          <a:bodyPr vert="horz" lIns="91440" tIns="45720" rIns="91440" bIns="45720" rtlCol="0" anchor="b">
            <a:noAutofit/>
          </a:bodyPr>
          <a:lstStyle/>
          <a:p>
            <a:r>
              <a:rPr lang="en-US" sz="3600" b="1" dirty="0">
                <a:solidFill>
                  <a:schemeClr val="bg1"/>
                </a:solidFill>
              </a:rPr>
              <a:t>Partnership with International Non-profit:    CHOICE Humanitarian</a:t>
            </a:r>
          </a:p>
        </p:txBody>
      </p:sp>
      <p:pic>
        <p:nvPicPr>
          <p:cNvPr id="5" name="Picture 4">
            <a:extLst>
              <a:ext uri="{FF2B5EF4-FFF2-40B4-BE49-F238E27FC236}">
                <a16:creationId xmlns:a16="http://schemas.microsoft.com/office/drawing/2014/main" id="{1D858223-4AFB-4396-8998-DE57DF964B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260" y="302822"/>
            <a:ext cx="5213794" cy="1881033"/>
          </a:xfrm>
          <a:prstGeom prst="rect">
            <a:avLst/>
          </a:prstGeom>
        </p:spPr>
      </p:pic>
      <p:pic>
        <p:nvPicPr>
          <p:cNvPr id="3" name="Picture 2">
            <a:extLst>
              <a:ext uri="{FF2B5EF4-FFF2-40B4-BE49-F238E27FC236}">
                <a16:creationId xmlns:a16="http://schemas.microsoft.com/office/drawing/2014/main" id="{8EAB3CF7-023D-4C23-A749-5089CFDFF2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8078" y="3303783"/>
            <a:ext cx="4607717" cy="3455790"/>
          </a:xfrm>
          <a:prstGeom prst="rect">
            <a:avLst/>
          </a:prstGeom>
        </p:spPr>
      </p:pic>
      <p:cxnSp>
        <p:nvCxnSpPr>
          <p:cNvPr id="12" name="Straight Connector 11">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00838" y="3209925"/>
            <a:ext cx="53649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D143524-9749-467C-817F-A5343D4D31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635" y="791727"/>
            <a:ext cx="6448525" cy="4836396"/>
          </a:xfrm>
          <a:prstGeom prst="rect">
            <a:avLst/>
          </a:prstGeom>
        </p:spPr>
      </p:pic>
      <p:cxnSp>
        <p:nvCxnSpPr>
          <p:cNvPr id="14" name="Straight Connector 13">
            <a:extLst>
              <a:ext uri="{FF2B5EF4-FFF2-40B4-BE49-F238E27FC236}">
                <a16:creationId xmlns:a16="http://schemas.microsoft.com/office/drawing/2014/main" id="{86A3C11F-06C7-4C4D-A907-4F4DAA902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8747"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3D931A-8C9C-4702-9D5D-E75CC09DCAD7}"/>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21</a:t>
            </a:r>
          </a:p>
        </p:txBody>
      </p:sp>
    </p:spTree>
    <p:extLst>
      <p:ext uri="{BB962C8B-B14F-4D97-AF65-F5344CB8AC3E}">
        <p14:creationId xmlns:p14="http://schemas.microsoft.com/office/powerpoint/2010/main" val="1756995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290714-4581-485E-9758-BE08F5F69F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942975"/>
            <a:ext cx="3852922" cy="2885592"/>
          </a:xfrm>
          <a:prstGeom prst="rect">
            <a:avLst/>
          </a:prstGeom>
          <a:effectLst>
            <a:softEdge rad="63500"/>
          </a:effectLst>
        </p:spPr>
      </p:pic>
      <p:pic>
        <p:nvPicPr>
          <p:cNvPr id="3" name="Picture 2">
            <a:extLst>
              <a:ext uri="{FF2B5EF4-FFF2-40B4-BE49-F238E27FC236}">
                <a16:creationId xmlns:a16="http://schemas.microsoft.com/office/drawing/2014/main" id="{FAA83BC9-EA97-465C-99F3-07D4AC9940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025" y="400050"/>
            <a:ext cx="4658252" cy="6220647"/>
          </a:xfrm>
          <a:prstGeom prst="rect">
            <a:avLst/>
          </a:prstGeom>
          <a:effectLst>
            <a:softEdge rad="317500"/>
          </a:effectLst>
        </p:spPr>
      </p:pic>
      <p:pic>
        <p:nvPicPr>
          <p:cNvPr id="4" name="Picture 3">
            <a:extLst>
              <a:ext uri="{FF2B5EF4-FFF2-40B4-BE49-F238E27FC236}">
                <a16:creationId xmlns:a16="http://schemas.microsoft.com/office/drawing/2014/main" id="{9DE3A5E8-61F4-4600-962D-9F00033C68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0044" y="3058008"/>
            <a:ext cx="4291956" cy="3218967"/>
          </a:xfrm>
          <a:prstGeom prst="rect">
            <a:avLst/>
          </a:prstGeom>
          <a:effectLst>
            <a:softEdge rad="317500"/>
          </a:effectLst>
        </p:spPr>
      </p:pic>
      <p:sp>
        <p:nvSpPr>
          <p:cNvPr id="6" name="TextBox 5">
            <a:extLst>
              <a:ext uri="{FF2B5EF4-FFF2-40B4-BE49-F238E27FC236}">
                <a16:creationId xmlns:a16="http://schemas.microsoft.com/office/drawing/2014/main" id="{6A0EA964-D1F6-4515-8555-2BA8842050F3}"/>
              </a:ext>
            </a:extLst>
          </p:cNvPr>
          <p:cNvSpPr txBox="1"/>
          <p:nvPr/>
        </p:nvSpPr>
        <p:spPr>
          <a:xfrm>
            <a:off x="329895" y="4624467"/>
            <a:ext cx="3784327" cy="1200329"/>
          </a:xfrm>
          <a:prstGeom prst="rect">
            <a:avLst/>
          </a:prstGeom>
          <a:noFill/>
        </p:spPr>
        <p:txBody>
          <a:bodyPr wrap="square" rtlCol="0">
            <a:spAutoFit/>
          </a:bodyPr>
          <a:lstStyle/>
          <a:p>
            <a:r>
              <a:rPr lang="en-US" sz="3600" dirty="0">
                <a:solidFill>
                  <a:schemeClr val="bg1"/>
                </a:solidFill>
                <a:latin typeface="Trebuchet MS" panose="020B0603020202020204" pitchFamily="34" charset="0"/>
              </a:rPr>
              <a:t>Mobilizing the Navajo Thaw</a:t>
            </a:r>
          </a:p>
        </p:txBody>
      </p:sp>
      <p:pic>
        <p:nvPicPr>
          <p:cNvPr id="7" name="Picture 6">
            <a:extLst>
              <a:ext uri="{FF2B5EF4-FFF2-40B4-BE49-F238E27FC236}">
                <a16:creationId xmlns:a16="http://schemas.microsoft.com/office/drawing/2014/main" id="{AE1251A0-5805-4EF2-8DA6-D8E3B8C22C89}"/>
              </a:ext>
            </a:extLst>
          </p:cNvPr>
          <p:cNvPicPr>
            <a:picLocks noChangeAspect="1"/>
          </p:cNvPicPr>
          <p:nvPr/>
        </p:nvPicPr>
        <p:blipFill>
          <a:blip r:embed="rId5">
            <a:alphaModFix/>
          </a:blip>
          <a:stretch>
            <a:fillRect/>
          </a:stretch>
        </p:blipFill>
        <p:spPr>
          <a:xfrm>
            <a:off x="9026237" y="581025"/>
            <a:ext cx="2602344" cy="2295402"/>
          </a:xfrm>
          <a:prstGeom prst="rect">
            <a:avLst/>
          </a:prstGeom>
          <a:effectLst>
            <a:softEdge rad="63500"/>
          </a:effectLst>
        </p:spPr>
      </p:pic>
      <p:sp>
        <p:nvSpPr>
          <p:cNvPr id="8" name="TextBox 7">
            <a:extLst>
              <a:ext uri="{FF2B5EF4-FFF2-40B4-BE49-F238E27FC236}">
                <a16:creationId xmlns:a16="http://schemas.microsoft.com/office/drawing/2014/main" id="{4CC94CDF-AB76-4626-B804-563DB3F1F0D9}"/>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22</a:t>
            </a:r>
          </a:p>
        </p:txBody>
      </p:sp>
    </p:spTree>
    <p:extLst>
      <p:ext uri="{BB962C8B-B14F-4D97-AF65-F5344CB8AC3E}">
        <p14:creationId xmlns:p14="http://schemas.microsoft.com/office/powerpoint/2010/main" val="10918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207C314-291F-4BBD-8F81-586829B80AF7}"/>
              </a:ext>
            </a:extLst>
          </p:cNvPr>
          <p:cNvSpPr txBox="1">
            <a:spLocks/>
          </p:cNvSpPr>
          <p:nvPr/>
        </p:nvSpPr>
        <p:spPr>
          <a:xfrm>
            <a:off x="6981824" y="1367673"/>
            <a:ext cx="4375151" cy="26655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6100" b="1">
                <a:solidFill>
                  <a:schemeClr val="bg1"/>
                </a:solidFill>
              </a:rPr>
              <a:t>Tolani Lake Enterprises COVID Relief</a:t>
            </a:r>
          </a:p>
        </p:txBody>
      </p:sp>
      <p:pic>
        <p:nvPicPr>
          <p:cNvPr id="2" name="Picture 1">
            <a:extLst>
              <a:ext uri="{FF2B5EF4-FFF2-40B4-BE49-F238E27FC236}">
                <a16:creationId xmlns:a16="http://schemas.microsoft.com/office/drawing/2014/main" id="{62968F52-D061-4208-BB82-A3CA52BC44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1" name="Freeform: Shape 1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B10FB779-7260-484C-9557-270BA4D3DE54}"/>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23</a:t>
            </a:r>
          </a:p>
        </p:txBody>
      </p:sp>
    </p:spTree>
    <p:extLst>
      <p:ext uri="{BB962C8B-B14F-4D97-AF65-F5344CB8AC3E}">
        <p14:creationId xmlns:p14="http://schemas.microsoft.com/office/powerpoint/2010/main" val="26874190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EF731-2F9B-4647-9952-019D5124D5B9}"/>
              </a:ext>
            </a:extLst>
          </p:cNvPr>
          <p:cNvSpPr>
            <a:spLocks noGrp="1"/>
          </p:cNvSpPr>
          <p:nvPr>
            <p:ph idx="1"/>
          </p:nvPr>
        </p:nvSpPr>
        <p:spPr>
          <a:xfrm>
            <a:off x="252413" y="1123950"/>
            <a:ext cx="11734800" cy="5519737"/>
          </a:xfrm>
        </p:spPr>
        <p:txBody>
          <a:bodyPr>
            <a:normAutofit/>
          </a:bodyPr>
          <a:lstStyle/>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Tolani Lake Enterprises (TLE) has worked closely since June 2020 with the Navajo Nation Water Resources Department, Office of Navajo-Hopi Land Development, and BIA (Western Agency) to plan and implement a Covid Relief and Recovery Water and Food Security initiative.</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a:t>
            </a:r>
            <a:r>
              <a:rPr lang="en-US" sz="1900" b="1" i="1">
                <a:latin typeface="Calibri" panose="020F0502020204030204" pitchFamily="34" charset="0"/>
                <a:ea typeface="Calibri" panose="020F0502020204030204" pitchFamily="34" charset="0"/>
                <a:cs typeface="Times New Roman" panose="02020603050405020304" pitchFamily="18" charset="0"/>
              </a:rPr>
              <a:t>S</a:t>
            </a:r>
            <a:r>
              <a:rPr lang="en-US" sz="1900" b="1" i="1">
                <a:effectLst/>
                <a:latin typeface="Calibri" panose="020F0502020204030204" pitchFamily="34" charset="0"/>
                <a:ea typeface="Calibri" panose="020F0502020204030204" pitchFamily="34" charset="0"/>
                <a:cs typeface="Times New Roman" panose="02020603050405020304" pitchFamily="18" charset="0"/>
              </a:rPr>
              <a:t>ix wells have been completed, with good quality water available</a:t>
            </a:r>
            <a:r>
              <a:rPr lang="en-US" sz="1900">
                <a:effectLst/>
                <a:latin typeface="Calibri" panose="020F0502020204030204" pitchFamily="34" charset="0"/>
                <a:ea typeface="Calibri" panose="020F0502020204030204" pitchFamily="34" charset="0"/>
                <a:cs typeface="Times New Roman" panose="02020603050405020304" pitchFamily="18" charset="0"/>
              </a:rPr>
              <a:t> for all community uses:   </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Cameron Old Farm</a:t>
            </a:r>
            <a:r>
              <a:rPr lang="en-US" sz="1900">
                <a:latin typeface="Calibri" panose="020F0502020204030204" pitchFamily="34" charset="0"/>
                <a:ea typeface="Calibri" panose="020F0502020204030204" pitchFamily="34" charset="0"/>
                <a:cs typeface="Times New Roman" panose="02020603050405020304" pitchFamily="18" charset="0"/>
              </a:rPr>
              <a:t>      </a:t>
            </a:r>
            <a:r>
              <a:rPr lang="en-US" sz="1900">
                <a:effectLst/>
                <a:latin typeface="Calibri" panose="020F0502020204030204" pitchFamily="34" charset="0"/>
                <a:ea typeface="Calibri" panose="020F0502020204030204" pitchFamily="34" charset="0"/>
                <a:cs typeface="Times New Roman" panose="02020603050405020304" pitchFamily="18" charset="0"/>
              </a:rPr>
              <a:t>1 	                    Teesyahotyeel 	                    2   (two test)</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Black Falls 	      2   (two test)	   North Leupp		   1   (test)	</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900" b="1" i="1">
                <a:effectLst/>
                <a:latin typeface="Calibri" panose="020F0502020204030204" pitchFamily="34" charset="0"/>
                <a:ea typeface="Calibri" panose="020F0502020204030204" pitchFamily="34" charset="0"/>
                <a:cs typeface="Times New Roman" panose="02020603050405020304" pitchFamily="18" charset="0"/>
              </a:rPr>
              <a:t>*	The Black Falls wells are the first water sources ever developed for that community</a:t>
            </a:r>
            <a:r>
              <a:rPr lang="en-US" sz="1900" b="1" i="1">
                <a:latin typeface="Calibri" panose="020F0502020204030204" pitchFamily="34" charset="0"/>
                <a:ea typeface="Calibri" panose="020F0502020204030204" pitchFamily="34" charset="0"/>
                <a:cs typeface="Times New Roman" panose="02020603050405020304" pitchFamily="18" charset="0"/>
              </a:rPr>
              <a: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900" b="1">
                <a:latin typeface="Calibri" panose="020F0502020204030204" pitchFamily="34" charset="0"/>
                <a:ea typeface="Calibri" panose="020F0502020204030204" pitchFamily="34" charset="0"/>
                <a:cs typeface="Times New Roman" panose="02020603050405020304" pitchFamily="18" charset="0"/>
              </a:rPr>
              <a:t>*               </a:t>
            </a:r>
            <a:r>
              <a:rPr lang="en-US" sz="1900" b="1" i="1">
                <a:latin typeface="Calibri" panose="020F0502020204030204" pitchFamily="34" charset="0"/>
                <a:ea typeface="Calibri" panose="020F0502020204030204" pitchFamily="34" charset="0"/>
                <a:cs typeface="Times New Roman" panose="02020603050405020304" pitchFamily="18" charset="0"/>
              </a:rPr>
              <a:t>Teesyahotyeel and North Leupp wells are test wells for Navajo Nation Water Resources</a:t>
            </a:r>
          </a:p>
          <a:p>
            <a:pPr marL="0" marR="0" indent="0">
              <a:lnSpc>
                <a:spcPct val="107000"/>
              </a:lnSpc>
              <a:spcBef>
                <a:spcPts val="0"/>
              </a:spcBef>
              <a:spcAft>
                <a:spcPts val="0"/>
              </a:spcAft>
              <a:buNone/>
            </a:pP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a:t>
            </a:r>
            <a:r>
              <a:rPr lang="en-US" sz="1900" b="1" i="1">
                <a:latin typeface="Calibri" panose="020F0502020204030204" pitchFamily="34" charset="0"/>
                <a:ea typeface="Calibri" panose="020F0502020204030204" pitchFamily="34" charset="0"/>
                <a:cs typeface="Times New Roman" panose="02020603050405020304" pitchFamily="18" charset="0"/>
              </a:rPr>
              <a:t>S</a:t>
            </a:r>
            <a:r>
              <a:rPr lang="en-US" sz="1900" b="1" i="1">
                <a:effectLst/>
                <a:latin typeface="Calibri" panose="020F0502020204030204" pitchFamily="34" charset="0"/>
                <a:ea typeface="Calibri" panose="020F0502020204030204" pitchFamily="34" charset="0"/>
                <a:cs typeface="Times New Roman" panose="02020603050405020304" pitchFamily="18" charset="0"/>
              </a:rPr>
              <a:t>ix additional wells will be drilled and completed and equipped by December 30</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Black Falls			1  (production)</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Beaver Farm (Leupp)		2  (one test, one production)</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Coalmine Canyon			1   deep production well</a:t>
            </a:r>
          </a:p>
          <a:p>
            <a:pPr marL="0" marR="0" indent="0">
              <a:lnSpc>
                <a:spcPct val="107000"/>
              </a:lnSpc>
              <a:spcBef>
                <a:spcPts val="0"/>
              </a:spcBef>
              <a:spcAft>
                <a:spcPts val="0"/>
              </a:spcAft>
              <a:buNone/>
            </a:pPr>
            <a:r>
              <a:rPr lang="en-US" sz="1900">
                <a:effectLst/>
                <a:latin typeface="Calibri" panose="020F0502020204030204" pitchFamily="34" charset="0"/>
                <a:ea typeface="Calibri" panose="020F0502020204030204" pitchFamily="34" charset="0"/>
                <a:cs typeface="Times New Roman" panose="02020603050405020304" pitchFamily="18" charset="0"/>
              </a:rPr>
              <a:t>				Tuba City/Kerley Valley		2  (one test, one production)</a:t>
            </a:r>
          </a:p>
          <a:p>
            <a:pPr marL="0" indent="0">
              <a:buNone/>
            </a:pPr>
            <a:endParaRPr lang="en-US" sz="2400" dirty="0"/>
          </a:p>
        </p:txBody>
      </p:sp>
      <p:sp>
        <p:nvSpPr>
          <p:cNvPr id="7" name="Title 1">
            <a:extLst>
              <a:ext uri="{FF2B5EF4-FFF2-40B4-BE49-F238E27FC236}">
                <a16:creationId xmlns:a16="http://schemas.microsoft.com/office/drawing/2014/main" id="{F630EE14-7E5E-433F-A8EF-56D29ADF17CE}"/>
              </a:ext>
            </a:extLst>
          </p:cNvPr>
          <p:cNvSpPr txBox="1">
            <a:spLocks/>
          </p:cNvSpPr>
          <p:nvPr/>
        </p:nvSpPr>
        <p:spPr>
          <a:xfrm>
            <a:off x="295069" y="287952"/>
            <a:ext cx="11601861" cy="607398"/>
          </a:xfrm>
          <a:prstGeom prst="rect">
            <a:avLst/>
          </a:prstGeom>
          <a:solidFill>
            <a:schemeClr val="tx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latin typeface="Agency FB" panose="020B0503020202020204" pitchFamily="34" charset="0"/>
              </a:rPr>
              <a:t>Tolani Lake Enterprises COVID Relief</a:t>
            </a:r>
            <a:endParaRPr lang="en-US" sz="3600" b="1" dirty="0">
              <a:solidFill>
                <a:schemeClr val="bg1"/>
              </a:solidFill>
              <a:latin typeface="Agency FB" panose="020B0503020202020204" pitchFamily="34" charset="0"/>
            </a:endParaRPr>
          </a:p>
        </p:txBody>
      </p:sp>
      <p:sp>
        <p:nvSpPr>
          <p:cNvPr id="4" name="TextBox 3">
            <a:extLst>
              <a:ext uri="{FF2B5EF4-FFF2-40B4-BE49-F238E27FC236}">
                <a16:creationId xmlns:a16="http://schemas.microsoft.com/office/drawing/2014/main" id="{22E8A52F-4F91-405F-905D-CE31DE5EE61F}"/>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24</a:t>
            </a:r>
          </a:p>
        </p:txBody>
      </p:sp>
    </p:spTree>
    <p:extLst>
      <p:ext uri="{BB962C8B-B14F-4D97-AF65-F5344CB8AC3E}">
        <p14:creationId xmlns:p14="http://schemas.microsoft.com/office/powerpoint/2010/main" val="159018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853B6B-9E1D-4076-AEC0-8058DECE02CB}"/>
              </a:ext>
            </a:extLst>
          </p:cNvPr>
          <p:cNvSpPr txBox="1">
            <a:spLocks/>
          </p:cNvSpPr>
          <p:nvPr/>
        </p:nvSpPr>
        <p:spPr>
          <a:xfrm>
            <a:off x="5069940" y="365124"/>
            <a:ext cx="6172200" cy="182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t>Tolani Lake Enterprises COVID Relief</a:t>
            </a:r>
          </a:p>
        </p:txBody>
      </p:sp>
      <p:pic>
        <p:nvPicPr>
          <p:cNvPr id="2" name="Picture 1">
            <a:extLst>
              <a:ext uri="{FF2B5EF4-FFF2-40B4-BE49-F238E27FC236}">
                <a16:creationId xmlns:a16="http://schemas.microsoft.com/office/drawing/2014/main" id="{A2561C9B-4F32-420C-A1D9-439E3B2DFC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41A51AD8-9BC9-4B41-B0DF-BCBBAD20F3FF}"/>
              </a:ext>
            </a:extLst>
          </p:cNvPr>
          <p:cNvSpPr>
            <a:spLocks noGrp="1"/>
          </p:cNvSpPr>
          <p:nvPr>
            <p:ph idx="1"/>
          </p:nvPr>
        </p:nvSpPr>
        <p:spPr>
          <a:xfrm>
            <a:off x="5069940" y="2322576"/>
            <a:ext cx="6172200" cy="3858768"/>
          </a:xfrm>
        </p:spPr>
        <p:txBody>
          <a:bodyPr vert="horz" lIns="91440" tIns="45720" rIns="91440" bIns="45720" rtlCol="0">
            <a:normAutofit/>
          </a:bodyPr>
          <a:lstStyle/>
          <a:p>
            <a:pPr marL="0" marR="0" indent="0">
              <a:spcBef>
                <a:spcPts val="0"/>
              </a:spcBef>
              <a:spcAft>
                <a:spcPts val="0"/>
              </a:spcAft>
              <a:buNone/>
            </a:pPr>
            <a:r>
              <a:rPr lang="en-US" sz="2000" dirty="0">
                <a:effectLst/>
              </a:rPr>
              <a:t>*   Each </a:t>
            </a:r>
            <a:r>
              <a:rPr lang="en-US" sz="2000" b="1" dirty="0">
                <a:solidFill>
                  <a:srgbClr val="FFFF00"/>
                </a:solidFill>
                <a:effectLst/>
              </a:rPr>
              <a:t>production well </a:t>
            </a:r>
            <a:r>
              <a:rPr lang="en-US" sz="2000" dirty="0">
                <a:effectLst/>
              </a:rPr>
              <a:t>is being pump tested, water quality analyses conducted and reported, and wells fit with pump, power source, security fence, pipeline, 25,000 gallon water tank, and watering point. Test wells with adequate good quality water (</a:t>
            </a:r>
            <a:r>
              <a:rPr lang="en-US" sz="2000" dirty="0" err="1">
                <a:effectLst/>
              </a:rPr>
              <a:t>Teesyahotyeel</a:t>
            </a:r>
            <a:r>
              <a:rPr lang="en-US" sz="2000" dirty="0">
                <a:effectLst/>
              </a:rPr>
              <a:t>, Black Falls) are also being pumped to water tanks for community use.</a:t>
            </a:r>
          </a:p>
          <a:p>
            <a:pPr marL="0" marR="0">
              <a:spcBef>
                <a:spcPts val="0"/>
              </a:spcBef>
              <a:spcAft>
                <a:spcPts val="0"/>
              </a:spcAft>
            </a:pPr>
            <a:endParaRPr lang="en-US" sz="2000" dirty="0">
              <a:effectLst/>
            </a:endParaRPr>
          </a:p>
          <a:p>
            <a:pPr marL="0" indent="0">
              <a:buNone/>
            </a:pPr>
            <a:r>
              <a:rPr lang="en-US" sz="2000" dirty="0">
                <a:effectLst/>
              </a:rPr>
              <a:t>*  30 </a:t>
            </a:r>
            <a:r>
              <a:rPr lang="en-US" sz="2000" b="1" dirty="0">
                <a:solidFill>
                  <a:srgbClr val="FFFF00"/>
                </a:solidFill>
                <a:effectLst/>
              </a:rPr>
              <a:t>roof-top water catchments </a:t>
            </a:r>
            <a:r>
              <a:rPr lang="en-US" sz="2000" dirty="0">
                <a:effectLst/>
              </a:rPr>
              <a:t>with tanks and filters have been installed on at least 30 homes in 10 communities, to provide safe water for needy families; at least 30 more systems will be installed before the end of December.</a:t>
            </a:r>
          </a:p>
          <a:p>
            <a:pPr marL="0"/>
            <a:endParaRPr lang="en-US" sz="2000" dirty="0"/>
          </a:p>
        </p:txBody>
      </p:sp>
      <p:sp>
        <p:nvSpPr>
          <p:cNvPr id="5" name="TextBox 4">
            <a:extLst>
              <a:ext uri="{FF2B5EF4-FFF2-40B4-BE49-F238E27FC236}">
                <a16:creationId xmlns:a16="http://schemas.microsoft.com/office/drawing/2014/main" id="{F6AE3123-7C3F-4D77-8A4B-9CFF34034E89}"/>
              </a:ext>
            </a:extLst>
          </p:cNvPr>
          <p:cNvSpPr txBox="1"/>
          <p:nvPr/>
        </p:nvSpPr>
        <p:spPr>
          <a:xfrm>
            <a:off x="11593957" y="6273225"/>
            <a:ext cx="598043" cy="584775"/>
          </a:xfrm>
          <a:prstGeom prst="rect">
            <a:avLst/>
          </a:prstGeom>
          <a:solidFill>
            <a:schemeClr val="tx1"/>
          </a:solidFill>
        </p:spPr>
        <p:txBody>
          <a:bodyPr wrap="square" rtlCol="0">
            <a:spAutoFit/>
          </a:bodyPr>
          <a:lstStyle/>
          <a:p>
            <a:pPr algn="ctr"/>
            <a:r>
              <a:rPr lang="en-US" sz="3200" dirty="0">
                <a:solidFill>
                  <a:schemeClr val="bg1"/>
                </a:solidFill>
              </a:rPr>
              <a:t>25</a:t>
            </a:r>
          </a:p>
        </p:txBody>
      </p:sp>
    </p:spTree>
    <p:extLst>
      <p:ext uri="{BB962C8B-B14F-4D97-AF65-F5344CB8AC3E}">
        <p14:creationId xmlns:p14="http://schemas.microsoft.com/office/powerpoint/2010/main" val="1543018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OP HOUSE - Profitable Plants Digest">
            <a:extLst>
              <a:ext uri="{FF2B5EF4-FFF2-40B4-BE49-F238E27FC236}">
                <a16:creationId xmlns:a16="http://schemas.microsoft.com/office/drawing/2014/main" id="{CBEC490A-44EB-4EF8-991C-42B28372117A}"/>
              </a:ext>
            </a:extLst>
          </p:cNvPr>
          <p:cNvPicPr>
            <a:picLocks noChangeAspect="1" noChangeArrowheads="1"/>
          </p:cNvPicPr>
          <p:nvPr/>
        </p:nvPicPr>
        <p:blipFill rotWithShape="1">
          <a:blip r:embed="rId2" cstate="email">
            <a:alphaModFix amt="40000"/>
            <a:extLst>
              <a:ext uri="{28A0092B-C50C-407E-A947-70E740481C1C}">
                <a14:useLocalDpi xmlns:a14="http://schemas.microsoft.com/office/drawing/2010/main"/>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40F4AC9-2A08-46BD-A7BE-7115F88F39F2}"/>
              </a:ext>
            </a:extLst>
          </p:cNvPr>
          <p:cNvSpPr txBox="1">
            <a:spLocks/>
          </p:cNvSpPr>
          <p:nvPr/>
        </p:nvSpPr>
        <p:spPr>
          <a:xfrm>
            <a:off x="841249" y="941832"/>
            <a:ext cx="10506456" cy="2057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000" b="1"/>
              <a:t>Tolani Lake Enterprises COVID Relief</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EE08C0-6A74-448F-BBDC-63B078F3CA35}"/>
              </a:ext>
            </a:extLst>
          </p:cNvPr>
          <p:cNvSpPr>
            <a:spLocks noGrp="1"/>
          </p:cNvSpPr>
          <p:nvPr>
            <p:ph idx="1"/>
          </p:nvPr>
        </p:nvSpPr>
        <p:spPr>
          <a:xfrm>
            <a:off x="841248" y="3502152"/>
            <a:ext cx="10506456" cy="2670048"/>
          </a:xfrm>
        </p:spPr>
        <p:txBody>
          <a:bodyPr vert="horz" lIns="91440" tIns="45720" rIns="91440" bIns="45720" rtlCol="0">
            <a:normAutofit/>
          </a:bodyPr>
          <a:lstStyle/>
          <a:p>
            <a:pPr marL="0" indent="0">
              <a:spcBef>
                <a:spcPts val="0"/>
              </a:spcBef>
              <a:spcAft>
                <a:spcPts val="600"/>
              </a:spcAft>
              <a:buNone/>
            </a:pPr>
            <a:r>
              <a:rPr lang="en-US" sz="2000" dirty="0">
                <a:effectLst/>
              </a:rPr>
              <a:t>* Eight </a:t>
            </a:r>
            <a:r>
              <a:rPr lang="en-US" sz="2000" b="1" dirty="0" err="1">
                <a:solidFill>
                  <a:srgbClr val="FFFF00"/>
                </a:solidFill>
                <a:effectLst/>
              </a:rPr>
              <a:t>hoophouses</a:t>
            </a:r>
            <a:r>
              <a:rPr lang="en-US" sz="2000" dirty="0">
                <a:effectLst/>
              </a:rPr>
              <a:t> are growing high quality food in seven communities (Leupp, Cameron, </a:t>
            </a:r>
            <a:r>
              <a:rPr lang="en-US" sz="2000" dirty="0" err="1">
                <a:effectLst/>
              </a:rPr>
              <a:t>Teesto</a:t>
            </a:r>
            <a:r>
              <a:rPr lang="en-US" sz="2000" dirty="0">
                <a:effectLst/>
              </a:rPr>
              <a:t>, Dilkon, Tolani Lake, Ganado, Birdsprings); distribution to needy families has started and will continue into 2021</a:t>
            </a:r>
          </a:p>
          <a:p>
            <a:pPr marL="0" marR="0" indent="0">
              <a:spcBef>
                <a:spcPts val="0"/>
              </a:spcBef>
              <a:spcAft>
                <a:spcPts val="600"/>
              </a:spcAft>
              <a:buNone/>
            </a:pPr>
            <a:endParaRPr lang="en-US" sz="2000" dirty="0"/>
          </a:p>
          <a:p>
            <a:pPr marL="0" marR="0" indent="0">
              <a:spcBef>
                <a:spcPts val="0"/>
              </a:spcBef>
              <a:spcAft>
                <a:spcPts val="600"/>
              </a:spcAft>
              <a:buNone/>
            </a:pPr>
            <a:r>
              <a:rPr lang="en-US" sz="2000" dirty="0">
                <a:effectLst/>
              </a:rPr>
              <a:t>* </a:t>
            </a:r>
            <a:r>
              <a:rPr lang="en-US" sz="2000" b="1" dirty="0">
                <a:solidFill>
                  <a:srgbClr val="FFFF00"/>
                </a:solidFill>
                <a:effectLst/>
              </a:rPr>
              <a:t>Community teams</a:t>
            </a:r>
            <a:r>
              <a:rPr lang="en-US" sz="2000" dirty="0">
                <a:effectLst/>
              </a:rPr>
              <a:t>, growers, and contract engineers, hydrologists, solar installers and others are </a:t>
            </a:r>
            <a:r>
              <a:rPr lang="en-US" sz="2000" dirty="0">
                <a:solidFill>
                  <a:srgbClr val="FFFF00"/>
                </a:solidFill>
                <a:effectLst/>
              </a:rPr>
              <a:t>working seven days a week </a:t>
            </a:r>
            <a:r>
              <a:rPr lang="en-US" sz="2000" dirty="0">
                <a:effectLst/>
              </a:rPr>
              <a:t>to complete this work by December 30, as per Agreement with the Navajo Nation.  </a:t>
            </a:r>
            <a:endParaRPr lang="en-US" sz="2000" dirty="0"/>
          </a:p>
        </p:txBody>
      </p:sp>
      <p:sp>
        <p:nvSpPr>
          <p:cNvPr id="9" name="TextBox 8">
            <a:extLst>
              <a:ext uri="{FF2B5EF4-FFF2-40B4-BE49-F238E27FC236}">
                <a16:creationId xmlns:a16="http://schemas.microsoft.com/office/drawing/2014/main" id="{8CB2F1EB-A4AB-4380-BB45-DD6FC02261FE}"/>
              </a:ext>
            </a:extLst>
          </p:cNvPr>
          <p:cNvSpPr txBox="1"/>
          <p:nvPr/>
        </p:nvSpPr>
        <p:spPr>
          <a:xfrm>
            <a:off x="11593957" y="6273225"/>
            <a:ext cx="598043" cy="584775"/>
          </a:xfrm>
          <a:prstGeom prst="rect">
            <a:avLst/>
          </a:prstGeom>
          <a:solidFill>
            <a:schemeClr val="tx1"/>
          </a:solidFill>
        </p:spPr>
        <p:txBody>
          <a:bodyPr wrap="square" rtlCol="0">
            <a:spAutoFit/>
          </a:bodyPr>
          <a:lstStyle/>
          <a:p>
            <a:pPr algn="ctr"/>
            <a:r>
              <a:rPr lang="en-US" sz="3200" dirty="0">
                <a:solidFill>
                  <a:schemeClr val="bg1"/>
                </a:solidFill>
              </a:rPr>
              <a:t>26</a:t>
            </a:r>
          </a:p>
        </p:txBody>
      </p:sp>
    </p:spTree>
    <p:extLst>
      <p:ext uri="{BB962C8B-B14F-4D97-AF65-F5344CB8AC3E}">
        <p14:creationId xmlns:p14="http://schemas.microsoft.com/office/powerpoint/2010/main" val="3059227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7883A42-3E4E-4BEB-8625-BC906BD68DC5}"/>
              </a:ext>
            </a:extLst>
          </p:cNvPr>
          <p:cNvPicPr>
            <a:picLocks noChangeAspect="1"/>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20" y="10"/>
            <a:ext cx="8450297" cy="6857990"/>
          </a:xfrm>
          <a:prstGeom prst="rect">
            <a:avLst/>
          </a:prstGeom>
        </p:spPr>
      </p:pic>
      <p:sp>
        <p:nvSpPr>
          <p:cNvPr id="5" name="Title 1">
            <a:extLst>
              <a:ext uri="{FF2B5EF4-FFF2-40B4-BE49-F238E27FC236}">
                <a16:creationId xmlns:a16="http://schemas.microsoft.com/office/drawing/2014/main" id="{8D6C1F37-5462-4A0D-A9A6-C69B96FC420D}"/>
              </a:ext>
            </a:extLst>
          </p:cNvPr>
          <p:cNvSpPr>
            <a:spLocks noGrp="1"/>
          </p:cNvSpPr>
          <p:nvPr>
            <p:ph type="title"/>
          </p:nvPr>
        </p:nvSpPr>
        <p:spPr>
          <a:xfrm>
            <a:off x="114300" y="107950"/>
            <a:ext cx="6343649" cy="1627636"/>
          </a:xfrm>
        </p:spPr>
        <p:txBody>
          <a:bodyPr vert="horz" lIns="91440" tIns="45720" rIns="91440" bIns="45720" rtlCol="0" anchor="ctr">
            <a:noAutofit/>
          </a:bodyPr>
          <a:lstStyle/>
          <a:p>
            <a:r>
              <a:rPr lang="en-US" sz="6600" b="1" kern="1200" dirty="0">
                <a:solidFill>
                  <a:srgbClr val="FFFFFF"/>
                </a:solidFill>
                <a:latin typeface="+mj-lt"/>
                <a:ea typeface="+mj-ea"/>
                <a:cs typeface="+mj-cs"/>
              </a:rPr>
              <a:t>Envision Cameron</a:t>
            </a:r>
          </a:p>
        </p:txBody>
      </p:sp>
      <p:sp>
        <p:nvSpPr>
          <p:cNvPr id="4" name="Text Placeholder 3">
            <a:extLst>
              <a:ext uri="{FF2B5EF4-FFF2-40B4-BE49-F238E27FC236}">
                <a16:creationId xmlns:a16="http://schemas.microsoft.com/office/drawing/2014/main" id="{B34F989A-5D16-4696-AF92-4ACEBFB512CA}"/>
              </a:ext>
            </a:extLst>
          </p:cNvPr>
          <p:cNvSpPr>
            <a:spLocks noGrp="1"/>
          </p:cNvSpPr>
          <p:nvPr>
            <p:ph type="body" sz="half" idx="2"/>
          </p:nvPr>
        </p:nvSpPr>
        <p:spPr>
          <a:xfrm>
            <a:off x="838200" y="2219785"/>
            <a:ext cx="4619621" cy="3957178"/>
          </a:xfrm>
        </p:spPr>
        <p:txBody>
          <a:bodyPr vert="horz" lIns="91440" tIns="45720" rIns="91440" bIns="45720" rtlCol="0">
            <a:normAutofit/>
          </a:bodyPr>
          <a:lstStyle/>
          <a:p>
            <a:pPr indent="-228600">
              <a:buFont typeface="Arial" panose="020B0604020202020204" pitchFamily="34" charset="0"/>
              <a:buChar char="•"/>
            </a:pPr>
            <a:r>
              <a:rPr lang="en-US" sz="3200" dirty="0">
                <a:solidFill>
                  <a:schemeClr val="accent4">
                    <a:lumMod val="20000"/>
                    <a:lumOff val="80000"/>
                  </a:schemeClr>
                </a:solidFill>
              </a:rPr>
              <a:t>What do we want Cameron to look like in 2070?</a:t>
            </a:r>
          </a:p>
          <a:p>
            <a:pPr indent="-228600">
              <a:buFont typeface="Arial" panose="020B0604020202020204" pitchFamily="34" charset="0"/>
              <a:buChar char="•"/>
            </a:pPr>
            <a:endParaRPr lang="en-US" sz="3200" dirty="0">
              <a:solidFill>
                <a:schemeClr val="accent4">
                  <a:lumMod val="20000"/>
                  <a:lumOff val="80000"/>
                </a:schemeClr>
              </a:solidFill>
            </a:endParaRPr>
          </a:p>
          <a:p>
            <a:pPr indent="-228600">
              <a:buFont typeface="Arial" panose="020B0604020202020204" pitchFamily="34" charset="0"/>
              <a:buChar char="•"/>
            </a:pPr>
            <a:r>
              <a:rPr lang="en-US" sz="3200" dirty="0">
                <a:solidFill>
                  <a:schemeClr val="accent4">
                    <a:lumMod val="20000"/>
                    <a:lumOff val="80000"/>
                  </a:schemeClr>
                </a:solidFill>
              </a:rPr>
              <a:t>$215,000 Federal Grant from USDA Rural Development</a:t>
            </a:r>
          </a:p>
        </p:txBody>
      </p:sp>
      <p:pic>
        <p:nvPicPr>
          <p:cNvPr id="2" name="Picture 1">
            <a:extLst>
              <a:ext uri="{FF2B5EF4-FFF2-40B4-BE49-F238E27FC236}">
                <a16:creationId xmlns:a16="http://schemas.microsoft.com/office/drawing/2014/main" id="{88AF96FE-FC21-4DA2-959F-280DC0C2EC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TextBox 7">
            <a:extLst>
              <a:ext uri="{FF2B5EF4-FFF2-40B4-BE49-F238E27FC236}">
                <a16:creationId xmlns:a16="http://schemas.microsoft.com/office/drawing/2014/main" id="{4AE60CBC-DA3C-43A3-A2AA-4787374A775A}"/>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27</a:t>
            </a:r>
          </a:p>
        </p:txBody>
      </p:sp>
    </p:spTree>
    <p:extLst>
      <p:ext uri="{BB962C8B-B14F-4D97-AF65-F5344CB8AC3E}">
        <p14:creationId xmlns:p14="http://schemas.microsoft.com/office/powerpoint/2010/main" val="2880400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C15A15-8D55-4207-A112-641B53609D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DA74C1D-B1B6-4085-8AAE-DDBC5927C11E}"/>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600"/>
              </a:spcAft>
            </a:pPr>
            <a:r>
              <a:rPr lang="en-US" sz="4800" b="1"/>
              <a:t>Business Assistance for Navajo Entrepreneurs</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2D07BA1-7DCE-494D-BD05-BA704E2687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707" y="5349034"/>
            <a:ext cx="6683319" cy="1120237"/>
          </a:xfrm>
          <a:prstGeom prst="rect">
            <a:avLst/>
          </a:prstGeom>
          <a:effectLst>
            <a:softEdge rad="127000"/>
          </a:effectLst>
        </p:spPr>
      </p:pic>
      <p:sp>
        <p:nvSpPr>
          <p:cNvPr id="5" name="TextBox 4">
            <a:extLst>
              <a:ext uri="{FF2B5EF4-FFF2-40B4-BE49-F238E27FC236}">
                <a16:creationId xmlns:a16="http://schemas.microsoft.com/office/drawing/2014/main" id="{7F586906-0A56-4888-BDCE-5655C035D588}"/>
              </a:ext>
            </a:extLst>
          </p:cNvPr>
          <p:cNvSpPr txBox="1"/>
          <p:nvPr/>
        </p:nvSpPr>
        <p:spPr>
          <a:xfrm>
            <a:off x="4387568" y="733634"/>
            <a:ext cx="5794657" cy="923330"/>
          </a:xfrm>
          <a:prstGeom prst="rect">
            <a:avLst/>
          </a:prstGeom>
          <a:solidFill>
            <a:schemeClr val="bg1"/>
          </a:solidFill>
        </p:spPr>
        <p:txBody>
          <a:bodyPr wrap="square" rtlCol="0">
            <a:spAutoFit/>
          </a:bodyPr>
          <a:lstStyle/>
          <a:p>
            <a:pPr algn="ctr"/>
            <a:r>
              <a:rPr lang="en-US" dirty="0">
                <a:latin typeface="Arial Black" panose="020B0A04020102020204" pitchFamily="34" charset="0"/>
                <a:cs typeface="Aharoni" panose="02010803020104030203" pitchFamily="2" charset="-79"/>
              </a:rPr>
              <a:t>$150,000 grant award from USDA Rural Development for Navajo Business Planning and Business Start-up</a:t>
            </a:r>
          </a:p>
        </p:txBody>
      </p:sp>
      <p:sp>
        <p:nvSpPr>
          <p:cNvPr id="11" name="TextBox 10">
            <a:extLst>
              <a:ext uri="{FF2B5EF4-FFF2-40B4-BE49-F238E27FC236}">
                <a16:creationId xmlns:a16="http://schemas.microsoft.com/office/drawing/2014/main" id="{27F18140-6C66-471D-882B-04C6470064EE}"/>
              </a:ext>
            </a:extLst>
          </p:cNvPr>
          <p:cNvSpPr txBox="1"/>
          <p:nvPr/>
        </p:nvSpPr>
        <p:spPr>
          <a:xfrm>
            <a:off x="11593957" y="6273225"/>
            <a:ext cx="598043" cy="584775"/>
          </a:xfrm>
          <a:prstGeom prst="rect">
            <a:avLst/>
          </a:prstGeom>
          <a:solidFill>
            <a:schemeClr val="tx1"/>
          </a:solidFill>
        </p:spPr>
        <p:txBody>
          <a:bodyPr wrap="square" rtlCol="0">
            <a:spAutoFit/>
          </a:bodyPr>
          <a:lstStyle/>
          <a:p>
            <a:pPr algn="ctr"/>
            <a:r>
              <a:rPr lang="en-US" sz="3200" dirty="0">
                <a:solidFill>
                  <a:schemeClr val="bg1"/>
                </a:solidFill>
              </a:rPr>
              <a:t>28</a:t>
            </a:r>
          </a:p>
        </p:txBody>
      </p:sp>
    </p:spTree>
    <p:extLst>
      <p:ext uri="{BB962C8B-B14F-4D97-AF65-F5344CB8AC3E}">
        <p14:creationId xmlns:p14="http://schemas.microsoft.com/office/powerpoint/2010/main" val="2051298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2F44DF4E-9411-4071-A998-8007FE361CE7}"/>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 y="-30"/>
            <a:ext cx="12192000" cy="6855958"/>
          </a:xfrm>
          <a:prstGeom prst="rect">
            <a:avLst/>
          </a:prstGeom>
        </p:spPr>
      </p:pic>
      <p:sp>
        <p:nvSpPr>
          <p:cNvPr id="5" name="Title 1">
            <a:extLst>
              <a:ext uri="{FF2B5EF4-FFF2-40B4-BE49-F238E27FC236}">
                <a16:creationId xmlns:a16="http://schemas.microsoft.com/office/drawing/2014/main" id="{DA8F2E72-FF15-4FA4-8328-D4D579220A07}"/>
              </a:ext>
            </a:extLst>
          </p:cNvPr>
          <p:cNvSpPr txBox="1">
            <a:spLocks/>
          </p:cNvSpPr>
          <p:nvPr/>
        </p:nvSpPr>
        <p:spPr>
          <a:xfrm>
            <a:off x="643468" y="3320859"/>
            <a:ext cx="4666470" cy="20763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a:solidFill>
                  <a:schemeClr val="tx1"/>
                </a:solidFill>
                <a:latin typeface="+mj-lt"/>
                <a:ea typeface="+mj-ea"/>
                <a:cs typeface="+mj-cs"/>
              </a:rPr>
              <a:t>Pending Grant Applications with AML Grant Program</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Map&#10;&#10;Description automatically generated">
            <a:extLst>
              <a:ext uri="{FF2B5EF4-FFF2-40B4-BE49-F238E27FC236}">
                <a16:creationId xmlns:a16="http://schemas.microsoft.com/office/drawing/2014/main" id="{4B81F44C-0F41-49B8-8532-CBBF82246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7" name="TextBox 6">
            <a:extLst>
              <a:ext uri="{FF2B5EF4-FFF2-40B4-BE49-F238E27FC236}">
                <a16:creationId xmlns:a16="http://schemas.microsoft.com/office/drawing/2014/main" id="{3BF9AD60-2255-4FA6-9690-2D19434DC5C0}"/>
              </a:ext>
            </a:extLst>
          </p:cNvPr>
          <p:cNvSpPr txBox="1"/>
          <p:nvPr/>
        </p:nvSpPr>
        <p:spPr>
          <a:xfrm>
            <a:off x="11593957" y="6273225"/>
            <a:ext cx="598043" cy="584775"/>
          </a:xfrm>
          <a:prstGeom prst="rect">
            <a:avLst/>
          </a:prstGeom>
          <a:solidFill>
            <a:schemeClr val="tx1"/>
          </a:solidFill>
        </p:spPr>
        <p:txBody>
          <a:bodyPr wrap="square" rtlCol="0">
            <a:spAutoFit/>
          </a:bodyPr>
          <a:lstStyle/>
          <a:p>
            <a:pPr algn="ctr"/>
            <a:r>
              <a:rPr lang="en-US" sz="3200" dirty="0">
                <a:solidFill>
                  <a:schemeClr val="bg1"/>
                </a:solidFill>
              </a:rPr>
              <a:t>29</a:t>
            </a:r>
          </a:p>
        </p:txBody>
      </p:sp>
    </p:spTree>
    <p:extLst>
      <p:ext uri="{BB962C8B-B14F-4D97-AF65-F5344CB8AC3E}">
        <p14:creationId xmlns:p14="http://schemas.microsoft.com/office/powerpoint/2010/main" val="29266752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FB7EA6D8-9F81-4E89-952E-F92A9523420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47730" y="873403"/>
            <a:ext cx="6738100" cy="3709087"/>
          </a:xfrm>
        </p:spPr>
      </p:pic>
      <p:sp>
        <p:nvSpPr>
          <p:cNvPr id="3" name="TextBox 2">
            <a:extLst>
              <a:ext uri="{FF2B5EF4-FFF2-40B4-BE49-F238E27FC236}">
                <a16:creationId xmlns:a16="http://schemas.microsoft.com/office/drawing/2014/main" id="{76F54E69-4F59-4D1D-8CA3-4ACF60A8A452}"/>
              </a:ext>
            </a:extLst>
          </p:cNvPr>
          <p:cNvSpPr txBox="1"/>
          <p:nvPr/>
        </p:nvSpPr>
        <p:spPr>
          <a:xfrm>
            <a:off x="376036" y="4798646"/>
            <a:ext cx="11439927" cy="144655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663300"/>
                </a:solidFill>
                <a:effectLst/>
                <a:uLnTx/>
                <a:uFillTx/>
                <a:latin typeface="Calibri" panose="020F0502020204030204"/>
                <a:ea typeface="+mn-ea"/>
                <a:cs typeface="+mn-cs"/>
              </a:rPr>
              <a:t>Time to </a:t>
            </a:r>
            <a:r>
              <a:rPr kumimoji="0" lang="en-US" sz="8800" b="0" i="0" u="none" strike="noStrike" kern="1200" cap="none" spc="0" normalizeH="0" baseline="0" noProof="0" dirty="0">
                <a:ln>
                  <a:noFill/>
                </a:ln>
                <a:solidFill>
                  <a:srgbClr val="99FF33"/>
                </a:solidFill>
                <a:effectLst/>
                <a:uLnTx/>
                <a:uFillTx/>
                <a:latin typeface="Calibri" panose="020F0502020204030204"/>
                <a:ea typeface="+mn-ea"/>
                <a:cs typeface="+mn-cs"/>
              </a:rPr>
              <a:t>Thaw</a:t>
            </a:r>
            <a:r>
              <a:rPr kumimoji="0" lang="en-US" sz="8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 </a:t>
            </a:r>
            <a:r>
              <a:rPr kumimoji="0" lang="en-US" sz="8800" b="0" i="0" u="none" strike="noStrike" kern="1200" cap="none" spc="0" normalizeH="0" baseline="0" noProof="0" dirty="0">
                <a:ln>
                  <a:noFill/>
                </a:ln>
                <a:solidFill>
                  <a:srgbClr val="663300"/>
                </a:solidFill>
                <a:effectLst/>
                <a:uLnTx/>
                <a:uFillTx/>
                <a:latin typeface="Calibri" panose="020F0502020204030204"/>
                <a:ea typeface="+mn-ea"/>
                <a:cs typeface="+mn-cs"/>
              </a:rPr>
              <a:t>the</a:t>
            </a:r>
            <a:r>
              <a:rPr kumimoji="0" lang="en-US" sz="8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rPr>
              <a:t> </a:t>
            </a:r>
            <a:r>
              <a:rPr kumimoji="0" lang="en-US" sz="8800" b="0" i="0" u="none" strike="noStrike" kern="1200" cap="none" spc="0" normalizeH="0" baseline="0" noProof="0" dirty="0">
                <a:ln>
                  <a:noFill/>
                </a:ln>
                <a:solidFill>
                  <a:srgbClr val="69D8FF"/>
                </a:solidFill>
                <a:effectLst/>
                <a:uLnTx/>
                <a:uFillTx/>
                <a:latin typeface="Calibri" panose="020F0502020204030204"/>
                <a:ea typeface="+mn-ea"/>
                <a:cs typeface="+mn-cs"/>
              </a:rPr>
              <a:t>Freeze</a:t>
            </a:r>
          </a:p>
        </p:txBody>
      </p:sp>
      <p:sp>
        <p:nvSpPr>
          <p:cNvPr id="4" name="TextBox 3">
            <a:extLst>
              <a:ext uri="{FF2B5EF4-FFF2-40B4-BE49-F238E27FC236}">
                <a16:creationId xmlns:a16="http://schemas.microsoft.com/office/drawing/2014/main" id="{2EA953C0-E0E4-4A62-96D1-E55464353A5A}"/>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a:t>
            </a:r>
          </a:p>
        </p:txBody>
      </p:sp>
    </p:spTree>
    <p:extLst>
      <p:ext uri="{BB962C8B-B14F-4D97-AF65-F5344CB8AC3E}">
        <p14:creationId xmlns:p14="http://schemas.microsoft.com/office/powerpoint/2010/main" val="234807417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2">
            <a:extLst>
              <a:ext uri="{FF2B5EF4-FFF2-40B4-BE49-F238E27FC236}">
                <a16:creationId xmlns:a16="http://schemas.microsoft.com/office/drawing/2014/main" id="{BF19CFE6-7621-4FFB-A4F3-53DFD386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4">
            <a:extLst>
              <a:ext uri="{FF2B5EF4-FFF2-40B4-BE49-F238E27FC236}">
                <a16:creationId xmlns:a16="http://schemas.microsoft.com/office/drawing/2014/main" id="{3F4DD1A1-652B-4ECB-A8DE-07087A83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6">
            <a:extLst>
              <a:ext uri="{FF2B5EF4-FFF2-40B4-BE49-F238E27FC236}">
                <a16:creationId xmlns:a16="http://schemas.microsoft.com/office/drawing/2014/main" id="{E2271F3E-C693-4F5F-9E5F-B543945DD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8" name="Title 1">
            <a:extLst>
              <a:ext uri="{FF2B5EF4-FFF2-40B4-BE49-F238E27FC236}">
                <a16:creationId xmlns:a16="http://schemas.microsoft.com/office/drawing/2014/main" id="{947AAD2E-8011-407D-B04C-351EEDCEF437}"/>
              </a:ext>
            </a:extLst>
          </p:cNvPr>
          <p:cNvSpPr txBox="1">
            <a:spLocks/>
          </p:cNvSpPr>
          <p:nvPr/>
        </p:nvSpPr>
        <p:spPr>
          <a:xfrm>
            <a:off x="804322" y="5063603"/>
            <a:ext cx="6290161" cy="9902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300" b="1">
                <a:solidFill>
                  <a:srgbClr val="000000"/>
                </a:solidFill>
              </a:rPr>
              <a:t>More Grant Application in the Works</a:t>
            </a:r>
          </a:p>
        </p:txBody>
      </p:sp>
      <p:sp>
        <p:nvSpPr>
          <p:cNvPr id="37" name="Freeform 75">
            <a:extLst>
              <a:ext uri="{FF2B5EF4-FFF2-40B4-BE49-F238E27FC236}">
                <a16:creationId xmlns:a16="http://schemas.microsoft.com/office/drawing/2014/main" id="{D4A67D3B-CF15-41C0-AEB5-8D857A8A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44A36189-6389-4971-AC3D-11B228577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48" y="934857"/>
            <a:ext cx="2344824" cy="1066894"/>
          </a:xfrm>
          <a:prstGeom prst="rect">
            <a:avLst/>
          </a:prstGeom>
        </p:spPr>
      </p:pic>
      <p:sp>
        <p:nvSpPr>
          <p:cNvPr id="21" name="Oval 20">
            <a:extLst>
              <a:ext uri="{FF2B5EF4-FFF2-40B4-BE49-F238E27FC236}">
                <a16:creationId xmlns:a16="http://schemas.microsoft.com/office/drawing/2014/main" id="{4EE44E17-6A21-4DF3-9573-0819D6F00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689DB7-E783-409E-8A08-3EF35FA8A0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1072" y="1859812"/>
            <a:ext cx="2121962" cy="530490"/>
          </a:xfrm>
          <a:prstGeom prst="rect">
            <a:avLst/>
          </a:prstGeom>
        </p:spPr>
      </p:pic>
      <p:sp>
        <p:nvSpPr>
          <p:cNvPr id="23" name="Freeform 67">
            <a:extLst>
              <a:ext uri="{FF2B5EF4-FFF2-40B4-BE49-F238E27FC236}">
                <a16:creationId xmlns:a16="http://schemas.microsoft.com/office/drawing/2014/main" id="{1DE44A29-0857-4193-8859-8E5D8A3CD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9D0EEA5A-6C34-4EA0-AB4E-45816237B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7643" y="637074"/>
            <a:ext cx="2379671" cy="440239"/>
          </a:xfrm>
          <a:prstGeom prst="rect">
            <a:avLst/>
          </a:prstGeom>
        </p:spPr>
      </p:pic>
      <p:sp>
        <p:nvSpPr>
          <p:cNvPr id="25" name="Freeform 71">
            <a:extLst>
              <a:ext uri="{FF2B5EF4-FFF2-40B4-BE49-F238E27FC236}">
                <a16:creationId xmlns:a16="http://schemas.microsoft.com/office/drawing/2014/main" id="{B2A37BC1-02C0-4D97-8BEC-5BECAD9A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77582D04-4F0C-4776-9675-86A37199CA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5168" y="4361110"/>
            <a:ext cx="2816218" cy="1563000"/>
          </a:xfrm>
          <a:prstGeom prst="rect">
            <a:avLst/>
          </a:prstGeom>
        </p:spPr>
      </p:pic>
      <p:sp>
        <p:nvSpPr>
          <p:cNvPr id="14" name="TextBox 13">
            <a:extLst>
              <a:ext uri="{FF2B5EF4-FFF2-40B4-BE49-F238E27FC236}">
                <a16:creationId xmlns:a16="http://schemas.microsoft.com/office/drawing/2014/main" id="{2B975629-9A7C-4AB5-9DAE-AD6D1AD3E270}"/>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30</a:t>
            </a:r>
          </a:p>
        </p:txBody>
      </p:sp>
    </p:spTree>
    <p:extLst>
      <p:ext uri="{BB962C8B-B14F-4D97-AF65-F5344CB8AC3E}">
        <p14:creationId xmlns:p14="http://schemas.microsoft.com/office/powerpoint/2010/main" val="21889302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BFC4EC7-B786-4D97-B77C-DFA2C1BD8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7204" y="1052186"/>
            <a:ext cx="6397592" cy="5722711"/>
          </a:xfrm>
          <a:prstGeom prst="rect">
            <a:avLst/>
          </a:prstGeom>
        </p:spPr>
      </p:pic>
      <p:sp>
        <p:nvSpPr>
          <p:cNvPr id="5" name="Title 1">
            <a:extLst>
              <a:ext uri="{FF2B5EF4-FFF2-40B4-BE49-F238E27FC236}">
                <a16:creationId xmlns:a16="http://schemas.microsoft.com/office/drawing/2014/main" id="{DCE30E3E-779E-4469-8CFF-7065BB1091D8}"/>
              </a:ext>
            </a:extLst>
          </p:cNvPr>
          <p:cNvSpPr txBox="1">
            <a:spLocks/>
          </p:cNvSpPr>
          <p:nvPr/>
        </p:nvSpPr>
        <p:spPr>
          <a:xfrm>
            <a:off x="295069" y="287952"/>
            <a:ext cx="11601861" cy="607398"/>
          </a:xfrm>
          <a:prstGeom prst="rect">
            <a:avLst/>
          </a:prstGeom>
          <a:solidFill>
            <a:schemeClr val="tx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gency FB" panose="020B0503020202020204" pitchFamily="34" charset="0"/>
              </a:rPr>
              <a:t>The Bennett Freeze has Always Been a Stated Priority for the NNC</a:t>
            </a:r>
          </a:p>
        </p:txBody>
      </p:sp>
      <p:sp>
        <p:nvSpPr>
          <p:cNvPr id="6" name="TextBox 5">
            <a:extLst>
              <a:ext uri="{FF2B5EF4-FFF2-40B4-BE49-F238E27FC236}">
                <a16:creationId xmlns:a16="http://schemas.microsoft.com/office/drawing/2014/main" id="{6CDFC693-ACC8-43DB-8BB0-557DA3418F06}"/>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31</a:t>
            </a:r>
          </a:p>
        </p:txBody>
      </p:sp>
    </p:spTree>
    <p:extLst>
      <p:ext uri="{BB962C8B-B14F-4D97-AF65-F5344CB8AC3E}">
        <p14:creationId xmlns:p14="http://schemas.microsoft.com/office/powerpoint/2010/main" val="287863184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BFC4EC7-B786-4D97-B77C-DFA2C1BD8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7204" y="1052186"/>
            <a:ext cx="6397592" cy="5722711"/>
          </a:xfrm>
          <a:prstGeom prst="rect">
            <a:avLst/>
          </a:prstGeom>
        </p:spPr>
      </p:pic>
      <p:sp>
        <p:nvSpPr>
          <p:cNvPr id="5" name="Title 1">
            <a:extLst>
              <a:ext uri="{FF2B5EF4-FFF2-40B4-BE49-F238E27FC236}">
                <a16:creationId xmlns:a16="http://schemas.microsoft.com/office/drawing/2014/main" id="{DCE30E3E-779E-4469-8CFF-7065BB1091D8}"/>
              </a:ext>
            </a:extLst>
          </p:cNvPr>
          <p:cNvSpPr txBox="1">
            <a:spLocks/>
          </p:cNvSpPr>
          <p:nvPr/>
        </p:nvSpPr>
        <p:spPr>
          <a:xfrm>
            <a:off x="295069" y="287952"/>
            <a:ext cx="11601861" cy="607398"/>
          </a:xfrm>
          <a:prstGeom prst="rect">
            <a:avLst/>
          </a:prstGeom>
          <a:solidFill>
            <a:schemeClr val="tx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gency FB" panose="020B0503020202020204" pitchFamily="34" charset="0"/>
              </a:rPr>
              <a:t>The Bennett Freeze has Always Been a Stated Priority for the NNC</a:t>
            </a:r>
          </a:p>
        </p:txBody>
      </p:sp>
      <p:sp>
        <p:nvSpPr>
          <p:cNvPr id="2" name="TextBox 1">
            <a:extLst>
              <a:ext uri="{FF2B5EF4-FFF2-40B4-BE49-F238E27FC236}">
                <a16:creationId xmlns:a16="http://schemas.microsoft.com/office/drawing/2014/main" id="{CAD1F2A8-0A8D-4625-9794-CA45AA61DACC}"/>
              </a:ext>
            </a:extLst>
          </p:cNvPr>
          <p:cNvSpPr txBox="1"/>
          <p:nvPr/>
        </p:nvSpPr>
        <p:spPr>
          <a:xfrm rot="20848542">
            <a:off x="355106" y="2644169"/>
            <a:ext cx="3080551" cy="1569660"/>
          </a:xfrm>
          <a:prstGeom prst="rect">
            <a:avLst/>
          </a:prstGeom>
          <a:solidFill>
            <a:schemeClr val="tx1"/>
          </a:solidFill>
        </p:spPr>
        <p:txBody>
          <a:bodyPr wrap="square" rtlCol="0">
            <a:spAutoFit/>
          </a:bodyPr>
          <a:lstStyle/>
          <a:p>
            <a:pPr algn="ctr"/>
            <a:r>
              <a:rPr lang="en-US" sz="2400" dirty="0">
                <a:solidFill>
                  <a:srgbClr val="FFFF00"/>
                </a:solidFill>
              </a:rPr>
              <a:t>In 2015, the Navajo Nation Council came to Tuba City to focus on the Bennett Freeze.</a:t>
            </a:r>
          </a:p>
        </p:txBody>
      </p:sp>
      <p:sp>
        <p:nvSpPr>
          <p:cNvPr id="6" name="TextBox 5">
            <a:extLst>
              <a:ext uri="{FF2B5EF4-FFF2-40B4-BE49-F238E27FC236}">
                <a16:creationId xmlns:a16="http://schemas.microsoft.com/office/drawing/2014/main" id="{F8EEBEFF-1B38-4FCF-9646-4E8F4AACE4CC}"/>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32</a:t>
            </a:r>
          </a:p>
        </p:txBody>
      </p:sp>
    </p:spTree>
    <p:extLst>
      <p:ext uri="{BB962C8B-B14F-4D97-AF65-F5344CB8AC3E}">
        <p14:creationId xmlns:p14="http://schemas.microsoft.com/office/powerpoint/2010/main" val="53456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BFC4EC7-B786-4D97-B77C-DFA2C1BD89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7204" y="1052186"/>
            <a:ext cx="6397592" cy="5722711"/>
          </a:xfrm>
          <a:prstGeom prst="rect">
            <a:avLst/>
          </a:prstGeom>
        </p:spPr>
      </p:pic>
      <p:sp>
        <p:nvSpPr>
          <p:cNvPr id="5" name="Title 1">
            <a:extLst>
              <a:ext uri="{FF2B5EF4-FFF2-40B4-BE49-F238E27FC236}">
                <a16:creationId xmlns:a16="http://schemas.microsoft.com/office/drawing/2014/main" id="{DCE30E3E-779E-4469-8CFF-7065BB1091D8}"/>
              </a:ext>
            </a:extLst>
          </p:cNvPr>
          <p:cNvSpPr txBox="1">
            <a:spLocks/>
          </p:cNvSpPr>
          <p:nvPr/>
        </p:nvSpPr>
        <p:spPr>
          <a:xfrm>
            <a:off x="295069" y="287952"/>
            <a:ext cx="11601861" cy="607398"/>
          </a:xfrm>
          <a:prstGeom prst="rect">
            <a:avLst/>
          </a:prstGeom>
          <a:solidFill>
            <a:schemeClr val="tx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gency FB" panose="020B0503020202020204" pitchFamily="34" charset="0"/>
              </a:rPr>
              <a:t>The Bennett Freeze has Always Been a Stated Priority for the NNC</a:t>
            </a:r>
          </a:p>
        </p:txBody>
      </p:sp>
      <p:sp>
        <p:nvSpPr>
          <p:cNvPr id="2" name="TextBox 1">
            <a:extLst>
              <a:ext uri="{FF2B5EF4-FFF2-40B4-BE49-F238E27FC236}">
                <a16:creationId xmlns:a16="http://schemas.microsoft.com/office/drawing/2014/main" id="{CAD1F2A8-0A8D-4625-9794-CA45AA61DACC}"/>
              </a:ext>
            </a:extLst>
          </p:cNvPr>
          <p:cNvSpPr txBox="1"/>
          <p:nvPr/>
        </p:nvSpPr>
        <p:spPr>
          <a:xfrm rot="20848542">
            <a:off x="355106" y="2644169"/>
            <a:ext cx="3080551" cy="1569660"/>
          </a:xfrm>
          <a:prstGeom prst="rect">
            <a:avLst/>
          </a:prstGeom>
          <a:solidFill>
            <a:schemeClr val="tx1"/>
          </a:solidFill>
        </p:spPr>
        <p:txBody>
          <a:bodyPr wrap="square" rtlCol="0">
            <a:spAutoFit/>
          </a:bodyPr>
          <a:lstStyle/>
          <a:p>
            <a:pPr algn="ctr"/>
            <a:r>
              <a:rPr lang="en-US" sz="2400" dirty="0">
                <a:solidFill>
                  <a:srgbClr val="FFFF00"/>
                </a:solidFill>
              </a:rPr>
              <a:t>In 2015, the Navajo Nation Council came to Tuba City to focus on the Bennett Freeze.</a:t>
            </a:r>
          </a:p>
        </p:txBody>
      </p:sp>
      <p:sp>
        <p:nvSpPr>
          <p:cNvPr id="6" name="TextBox 5">
            <a:extLst>
              <a:ext uri="{FF2B5EF4-FFF2-40B4-BE49-F238E27FC236}">
                <a16:creationId xmlns:a16="http://schemas.microsoft.com/office/drawing/2014/main" id="{51CCF7B4-16AE-4F51-82A8-0B12ECA5DDFB}"/>
              </a:ext>
            </a:extLst>
          </p:cNvPr>
          <p:cNvSpPr txBox="1"/>
          <p:nvPr/>
        </p:nvSpPr>
        <p:spPr>
          <a:xfrm rot="1380129">
            <a:off x="8632162" y="2868316"/>
            <a:ext cx="3080551" cy="1569660"/>
          </a:xfrm>
          <a:prstGeom prst="rect">
            <a:avLst/>
          </a:prstGeom>
          <a:solidFill>
            <a:schemeClr val="tx1"/>
          </a:solidFill>
        </p:spPr>
        <p:txBody>
          <a:bodyPr wrap="square" rtlCol="0">
            <a:spAutoFit/>
          </a:bodyPr>
          <a:lstStyle/>
          <a:p>
            <a:pPr algn="ctr"/>
            <a:r>
              <a:rPr lang="en-US" sz="2400" dirty="0">
                <a:solidFill>
                  <a:srgbClr val="FFFF00"/>
                </a:solidFill>
              </a:rPr>
              <a:t>Their conclusion:</a:t>
            </a:r>
          </a:p>
          <a:p>
            <a:pPr algn="ctr"/>
            <a:endParaRPr lang="en-US" sz="2400" dirty="0">
              <a:solidFill>
                <a:srgbClr val="FFFF00"/>
              </a:solidFill>
            </a:endParaRPr>
          </a:p>
          <a:p>
            <a:pPr algn="ctr"/>
            <a:r>
              <a:rPr lang="en-US" sz="2400" dirty="0">
                <a:solidFill>
                  <a:srgbClr val="FFFF00"/>
                </a:solidFill>
              </a:rPr>
              <a:t>“We want to help you right now!”</a:t>
            </a:r>
          </a:p>
        </p:txBody>
      </p:sp>
      <p:sp>
        <p:nvSpPr>
          <p:cNvPr id="7" name="TextBox 6">
            <a:extLst>
              <a:ext uri="{FF2B5EF4-FFF2-40B4-BE49-F238E27FC236}">
                <a16:creationId xmlns:a16="http://schemas.microsoft.com/office/drawing/2014/main" id="{81CD96B6-8133-4675-8020-9B01914F0287}"/>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33</a:t>
            </a:r>
          </a:p>
        </p:txBody>
      </p:sp>
    </p:spTree>
    <p:extLst>
      <p:ext uri="{BB962C8B-B14F-4D97-AF65-F5344CB8AC3E}">
        <p14:creationId xmlns:p14="http://schemas.microsoft.com/office/powerpoint/2010/main" val="276516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3A1D00"/>
                </a:solidFill>
                <a:latin typeface="Agency FB" panose="020B0503020202020204" pitchFamily="34" charset="0"/>
              </a:rPr>
              <a:t>1—Purpose</a:t>
            </a:r>
          </a:p>
          <a:p>
            <a:pPr marL="0" indent="0">
              <a:buNone/>
            </a:pPr>
            <a:r>
              <a:rPr lang="en-US" sz="5600" b="1" dirty="0">
                <a:solidFill>
                  <a:srgbClr val="3A1D00"/>
                </a:solidFill>
                <a:latin typeface="Agency FB" panose="020B0503020202020204" pitchFamily="34" charset="0"/>
              </a:rPr>
              <a:t>2—Request </a:t>
            </a:r>
          </a:p>
          <a:p>
            <a:pPr marL="0" indent="0">
              <a:buNone/>
            </a:pPr>
            <a:r>
              <a:rPr lang="en-US" sz="5600" b="1" dirty="0">
                <a:solidFill>
                  <a:srgbClr val="99FF33"/>
                </a:solidFill>
                <a:latin typeface="Agency FB" panose="020B0503020202020204" pitchFamily="34" charset="0"/>
              </a:rPr>
              <a:t>3—Progress</a:t>
            </a:r>
          </a:p>
          <a:p>
            <a:pPr marL="0" indent="0">
              <a:buNone/>
            </a:pPr>
            <a:r>
              <a:rPr lang="en-US" sz="5600" b="1" dirty="0">
                <a:solidFill>
                  <a:srgbClr val="3A1D00"/>
                </a:solidFill>
                <a:latin typeface="Agency FB" panose="020B0503020202020204" pitchFamily="34" charset="0"/>
              </a:rPr>
              <a:t>4—Plan </a:t>
            </a:r>
          </a:p>
        </p:txBody>
      </p:sp>
      <p:sp>
        <p:nvSpPr>
          <p:cNvPr id="4" name="TextBox 3">
            <a:extLst>
              <a:ext uri="{FF2B5EF4-FFF2-40B4-BE49-F238E27FC236}">
                <a16:creationId xmlns:a16="http://schemas.microsoft.com/office/drawing/2014/main" id="{1A51014A-AF99-495F-A8B8-B93696BBC311}"/>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34</a:t>
            </a:r>
          </a:p>
        </p:txBody>
      </p:sp>
    </p:spTree>
    <p:extLst>
      <p:ext uri="{BB962C8B-B14F-4D97-AF65-F5344CB8AC3E}">
        <p14:creationId xmlns:p14="http://schemas.microsoft.com/office/powerpoint/2010/main" val="29589629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3A1D00"/>
                </a:solidFill>
                <a:latin typeface="Agency FB" panose="020B0503020202020204" pitchFamily="34" charset="0"/>
              </a:rPr>
              <a:t>1—Purpose</a:t>
            </a:r>
          </a:p>
          <a:p>
            <a:pPr marL="0" indent="0">
              <a:buNone/>
            </a:pPr>
            <a:r>
              <a:rPr lang="en-US" sz="5600" b="1" dirty="0">
                <a:solidFill>
                  <a:srgbClr val="3A1D00"/>
                </a:solidFill>
                <a:latin typeface="Agency FB" panose="020B0503020202020204" pitchFamily="34" charset="0"/>
              </a:rPr>
              <a:t>2—Request </a:t>
            </a:r>
          </a:p>
          <a:p>
            <a:pPr marL="0" indent="0">
              <a:buNone/>
            </a:pPr>
            <a:r>
              <a:rPr lang="en-US" sz="5600" b="1" dirty="0">
                <a:solidFill>
                  <a:srgbClr val="3A1D00"/>
                </a:solidFill>
                <a:latin typeface="Agency FB" panose="020B0503020202020204" pitchFamily="34" charset="0"/>
              </a:rPr>
              <a:t>3—Progress</a:t>
            </a:r>
          </a:p>
          <a:p>
            <a:pPr marL="0" indent="0">
              <a:buNone/>
            </a:pPr>
            <a:r>
              <a:rPr lang="en-US" sz="5600" b="1" dirty="0">
                <a:solidFill>
                  <a:srgbClr val="99FF33"/>
                </a:solidFill>
                <a:latin typeface="Agency FB" panose="020B0503020202020204" pitchFamily="34" charset="0"/>
              </a:rPr>
              <a:t>4—Plan </a:t>
            </a:r>
          </a:p>
        </p:txBody>
      </p:sp>
      <p:sp>
        <p:nvSpPr>
          <p:cNvPr id="4" name="TextBox 3">
            <a:extLst>
              <a:ext uri="{FF2B5EF4-FFF2-40B4-BE49-F238E27FC236}">
                <a16:creationId xmlns:a16="http://schemas.microsoft.com/office/drawing/2014/main" id="{30E26709-12FC-422D-8D00-635B16FEE6C7}"/>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35</a:t>
            </a:r>
          </a:p>
        </p:txBody>
      </p:sp>
    </p:spTree>
    <p:extLst>
      <p:ext uri="{BB962C8B-B14F-4D97-AF65-F5344CB8AC3E}">
        <p14:creationId xmlns:p14="http://schemas.microsoft.com/office/powerpoint/2010/main" val="2661429823"/>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1408590" y="2821854"/>
            <a:ext cx="9374819" cy="2717800"/>
          </a:xfrm>
        </p:spPr>
        <p:txBody>
          <a:bodyPr>
            <a:noAutofit/>
          </a:bodyPr>
          <a:lstStyle/>
          <a:p>
            <a:pPr marL="0" indent="0" algn="ctr">
              <a:buNone/>
            </a:pPr>
            <a:r>
              <a:rPr lang="en-US" sz="5600" b="1" dirty="0">
                <a:solidFill>
                  <a:srgbClr val="99FF33"/>
                </a:solidFill>
                <a:latin typeface="Agency FB" panose="020B0503020202020204" pitchFamily="34" charset="0"/>
              </a:rPr>
              <a:t>The complete Plan can be viewed and downloaded at </a:t>
            </a:r>
            <a:r>
              <a:rPr lang="en-US" sz="5600" b="1" i="1" dirty="0">
                <a:solidFill>
                  <a:schemeClr val="accent5">
                    <a:lumMod val="75000"/>
                  </a:schemeClr>
                </a:solidFill>
                <a:latin typeface="Agency FB" panose="020B0503020202020204" pitchFamily="34" charset="0"/>
                <a:hlinkClick r:id="rId2"/>
              </a:rPr>
              <a:t>www.NavajoThaw.com</a:t>
            </a:r>
            <a:r>
              <a:rPr lang="en-US" sz="5600" b="1" i="1" dirty="0">
                <a:solidFill>
                  <a:schemeClr val="accent5">
                    <a:lumMod val="75000"/>
                  </a:schemeClr>
                </a:solidFill>
                <a:latin typeface="Agency FB" panose="020B0503020202020204" pitchFamily="34" charset="0"/>
              </a:rPr>
              <a:t> </a:t>
            </a:r>
          </a:p>
        </p:txBody>
      </p:sp>
      <p:sp>
        <p:nvSpPr>
          <p:cNvPr id="4" name="TextBox 3">
            <a:extLst>
              <a:ext uri="{FF2B5EF4-FFF2-40B4-BE49-F238E27FC236}">
                <a16:creationId xmlns:a16="http://schemas.microsoft.com/office/drawing/2014/main" id="{43B6C2AB-A6A2-4E47-9431-81E3D0DFAA69}"/>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36</a:t>
            </a:r>
          </a:p>
        </p:txBody>
      </p:sp>
    </p:spTree>
    <p:extLst>
      <p:ext uri="{BB962C8B-B14F-4D97-AF65-F5344CB8AC3E}">
        <p14:creationId xmlns:p14="http://schemas.microsoft.com/office/powerpoint/2010/main" val="4020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1408590" y="2759710"/>
            <a:ext cx="9374819" cy="2717800"/>
          </a:xfrm>
        </p:spPr>
        <p:txBody>
          <a:bodyPr>
            <a:noAutofit/>
          </a:bodyPr>
          <a:lstStyle/>
          <a:p>
            <a:pPr marL="0" indent="0" algn="ctr">
              <a:buNone/>
            </a:pPr>
            <a:r>
              <a:rPr lang="en-US" sz="5600" b="1" dirty="0">
                <a:solidFill>
                  <a:srgbClr val="99FF33"/>
                </a:solidFill>
                <a:latin typeface="Agency FB" panose="020B0503020202020204" pitchFamily="34" charset="0"/>
              </a:rPr>
              <a:t>The following slides show </a:t>
            </a:r>
          </a:p>
          <a:p>
            <a:pPr marL="0" indent="0" algn="ctr">
              <a:buNone/>
            </a:pPr>
            <a:r>
              <a:rPr lang="en-US" sz="5600" b="1" dirty="0">
                <a:solidFill>
                  <a:srgbClr val="99FF33"/>
                </a:solidFill>
                <a:latin typeface="Agency FB" panose="020B0503020202020204" pitchFamily="34" charset="0"/>
              </a:rPr>
              <a:t>“representative sections”</a:t>
            </a:r>
          </a:p>
          <a:p>
            <a:pPr marL="0" indent="0" algn="ctr">
              <a:buNone/>
            </a:pPr>
            <a:r>
              <a:rPr lang="en-US" sz="5600" b="1" dirty="0">
                <a:solidFill>
                  <a:srgbClr val="99FF33"/>
                </a:solidFill>
                <a:latin typeface="Agency FB" panose="020B0503020202020204" pitchFamily="34" charset="0"/>
              </a:rPr>
              <a:t>of the plan</a:t>
            </a:r>
          </a:p>
        </p:txBody>
      </p:sp>
      <p:sp>
        <p:nvSpPr>
          <p:cNvPr id="4" name="TextBox 3">
            <a:extLst>
              <a:ext uri="{FF2B5EF4-FFF2-40B4-BE49-F238E27FC236}">
                <a16:creationId xmlns:a16="http://schemas.microsoft.com/office/drawing/2014/main" id="{3D957756-8B66-4ED1-8FE6-F09999454C67}"/>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37</a:t>
            </a:r>
          </a:p>
        </p:txBody>
      </p:sp>
    </p:spTree>
    <p:extLst>
      <p:ext uri="{BB962C8B-B14F-4D97-AF65-F5344CB8AC3E}">
        <p14:creationId xmlns:p14="http://schemas.microsoft.com/office/powerpoint/2010/main" val="41119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657226" y="2806947"/>
            <a:ext cx="10696574" cy="2717800"/>
          </a:xfrm>
        </p:spPr>
        <p:txBody>
          <a:bodyPr>
            <a:noAutofit/>
          </a:bodyPr>
          <a:lstStyle/>
          <a:p>
            <a:pPr marL="0" indent="0" algn="ctr">
              <a:buNone/>
            </a:pPr>
            <a:r>
              <a:rPr lang="en-US" sz="3200" b="1" dirty="0">
                <a:solidFill>
                  <a:srgbClr val="99FF33"/>
                </a:solidFill>
                <a:latin typeface="Agency FB" panose="020B0503020202020204" pitchFamily="34" charset="0"/>
              </a:rPr>
              <a:t>When fully implemented, this plan will not only bring housing, infrastructure, public facilities and an economy to the largest Indian Nation in the United States…</a:t>
            </a:r>
          </a:p>
          <a:p>
            <a:pPr marL="0" indent="0" algn="ctr">
              <a:buNone/>
            </a:pPr>
            <a:endParaRPr lang="en-US" sz="3200" b="1" dirty="0">
              <a:solidFill>
                <a:srgbClr val="99FF33"/>
              </a:solidFill>
              <a:latin typeface="Agency FB" panose="020B0503020202020204" pitchFamily="34" charset="0"/>
            </a:endParaRPr>
          </a:p>
        </p:txBody>
      </p:sp>
      <p:sp>
        <p:nvSpPr>
          <p:cNvPr id="4" name="TextBox 3">
            <a:extLst>
              <a:ext uri="{FF2B5EF4-FFF2-40B4-BE49-F238E27FC236}">
                <a16:creationId xmlns:a16="http://schemas.microsoft.com/office/drawing/2014/main" id="{8EA037DC-C301-4B68-8ED3-320EAC1B3931}"/>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38</a:t>
            </a:r>
          </a:p>
        </p:txBody>
      </p:sp>
    </p:spTree>
    <p:extLst>
      <p:ext uri="{BB962C8B-B14F-4D97-AF65-F5344CB8AC3E}">
        <p14:creationId xmlns:p14="http://schemas.microsoft.com/office/powerpoint/2010/main" val="228823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657226" y="2806947"/>
            <a:ext cx="10696574" cy="2717800"/>
          </a:xfrm>
        </p:spPr>
        <p:txBody>
          <a:bodyPr>
            <a:noAutofit/>
          </a:bodyPr>
          <a:lstStyle/>
          <a:p>
            <a:pPr marL="0" indent="0" algn="ctr">
              <a:buNone/>
            </a:pPr>
            <a:r>
              <a:rPr lang="en-US" sz="3200" b="1" dirty="0">
                <a:solidFill>
                  <a:srgbClr val="99FF33"/>
                </a:solidFill>
                <a:latin typeface="Agency FB" panose="020B0503020202020204" pitchFamily="34" charset="0"/>
              </a:rPr>
              <a:t>When fully implemented, this plan will not only bring housing, infrastructure, public facilities and an economy to the largest Indian Nation in the United States…</a:t>
            </a:r>
          </a:p>
          <a:p>
            <a:pPr marL="0" indent="0" algn="ctr">
              <a:buNone/>
            </a:pPr>
            <a:endParaRPr lang="en-US" sz="3200" b="1" dirty="0">
              <a:solidFill>
                <a:srgbClr val="99FF33"/>
              </a:solidFill>
              <a:latin typeface="Agency FB" panose="020B0503020202020204" pitchFamily="34" charset="0"/>
            </a:endParaRPr>
          </a:p>
          <a:p>
            <a:pPr marL="0" indent="0" algn="ctr">
              <a:buNone/>
            </a:pPr>
            <a:r>
              <a:rPr lang="en-US" sz="4400" b="1" dirty="0">
                <a:solidFill>
                  <a:srgbClr val="FFFF00"/>
                </a:solidFill>
                <a:latin typeface="Agency FB" panose="020B0503020202020204" pitchFamily="34" charset="0"/>
              </a:rPr>
              <a:t>…it will allow a sovereign nation to build its own future.</a:t>
            </a:r>
          </a:p>
        </p:txBody>
      </p:sp>
      <p:sp>
        <p:nvSpPr>
          <p:cNvPr id="4" name="TextBox 3">
            <a:extLst>
              <a:ext uri="{FF2B5EF4-FFF2-40B4-BE49-F238E27FC236}">
                <a16:creationId xmlns:a16="http://schemas.microsoft.com/office/drawing/2014/main" id="{33F9803E-C67A-4256-A140-D95838461510}"/>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39</a:t>
            </a:r>
          </a:p>
        </p:txBody>
      </p:sp>
    </p:spTree>
    <p:extLst>
      <p:ext uri="{BB962C8B-B14F-4D97-AF65-F5344CB8AC3E}">
        <p14:creationId xmlns:p14="http://schemas.microsoft.com/office/powerpoint/2010/main" val="319473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96217-C47C-4B9D-903F-DD36F7260B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5772" y="0"/>
            <a:ext cx="5320455" cy="6858000"/>
          </a:xfrm>
          <a:prstGeom prst="rect">
            <a:avLst/>
          </a:prstGeom>
        </p:spPr>
      </p:pic>
      <p:sp>
        <p:nvSpPr>
          <p:cNvPr id="3" name="TextBox 2">
            <a:extLst>
              <a:ext uri="{FF2B5EF4-FFF2-40B4-BE49-F238E27FC236}">
                <a16:creationId xmlns:a16="http://schemas.microsoft.com/office/drawing/2014/main" id="{95CAC6E4-CB2F-4F2A-A0EF-DA8D067DCCEF}"/>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a:t>
            </a:r>
          </a:p>
        </p:txBody>
      </p:sp>
    </p:spTree>
    <p:extLst>
      <p:ext uri="{BB962C8B-B14F-4D97-AF65-F5344CB8AC3E}">
        <p14:creationId xmlns:p14="http://schemas.microsoft.com/office/powerpoint/2010/main" val="2979816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FE822-857E-4B89-BE65-34F8F63527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567" y="0"/>
            <a:ext cx="12018866" cy="6858000"/>
          </a:xfrm>
          <a:prstGeom prst="rect">
            <a:avLst/>
          </a:prstGeom>
        </p:spPr>
      </p:pic>
      <p:sp>
        <p:nvSpPr>
          <p:cNvPr id="4" name="TextBox 3">
            <a:extLst>
              <a:ext uri="{FF2B5EF4-FFF2-40B4-BE49-F238E27FC236}">
                <a16:creationId xmlns:a16="http://schemas.microsoft.com/office/drawing/2014/main" id="{28992599-F41B-4817-9430-786C2C33263B}"/>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40</a:t>
            </a:r>
          </a:p>
        </p:txBody>
      </p:sp>
    </p:spTree>
    <p:extLst>
      <p:ext uri="{BB962C8B-B14F-4D97-AF65-F5344CB8AC3E}">
        <p14:creationId xmlns:p14="http://schemas.microsoft.com/office/powerpoint/2010/main" val="2859329277"/>
      </p:ext>
    </p:extLst>
  </p:cSld>
  <p:clrMapOvr>
    <a:masterClrMapping/>
  </p:clrMapOvr>
  <mc:AlternateContent xmlns:mc="http://schemas.openxmlformats.org/markup-compatibility/2006" xmlns:p14="http://schemas.microsoft.com/office/powerpoint/2010/main">
    <mc:Choice Requires="p14">
      <p:transition spd="slow" p14:dur="3500">
        <p14:honeycomb/>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6B420-8FFF-4C83-9347-3147706708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147" y="0"/>
            <a:ext cx="12093705" cy="6858000"/>
          </a:xfrm>
          <a:prstGeom prst="rect">
            <a:avLst/>
          </a:prstGeom>
        </p:spPr>
      </p:pic>
      <p:sp>
        <p:nvSpPr>
          <p:cNvPr id="4" name="TextBox 3">
            <a:extLst>
              <a:ext uri="{FF2B5EF4-FFF2-40B4-BE49-F238E27FC236}">
                <a16:creationId xmlns:a16="http://schemas.microsoft.com/office/drawing/2014/main" id="{9C30B5A7-20BB-45AF-86AC-3A081BFD892A}"/>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41</a:t>
            </a:r>
          </a:p>
        </p:txBody>
      </p:sp>
    </p:spTree>
    <p:extLst>
      <p:ext uri="{BB962C8B-B14F-4D97-AF65-F5344CB8AC3E}">
        <p14:creationId xmlns:p14="http://schemas.microsoft.com/office/powerpoint/2010/main" val="81037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116-page Plan…</a:t>
            </a:r>
          </a:p>
        </p:txBody>
      </p:sp>
      <p:sp>
        <p:nvSpPr>
          <p:cNvPr id="5" name="TextBox 4">
            <a:extLst>
              <a:ext uri="{FF2B5EF4-FFF2-40B4-BE49-F238E27FC236}">
                <a16:creationId xmlns:a16="http://schemas.microsoft.com/office/drawing/2014/main" id="{C0B46888-ED7A-4AE7-AA16-94281B222CFE}"/>
              </a:ext>
            </a:extLst>
          </p:cNvPr>
          <p:cNvSpPr txBox="1"/>
          <p:nvPr/>
        </p:nvSpPr>
        <p:spPr>
          <a:xfrm>
            <a:off x="368416" y="1825945"/>
            <a:ext cx="4424673" cy="4939814"/>
          </a:xfrm>
          <a:prstGeom prst="rect">
            <a:avLst/>
          </a:prstGeom>
          <a:noFill/>
        </p:spPr>
        <p:txBody>
          <a:bodyPr wrap="none" rtlCol="0">
            <a:spAutoFit/>
          </a:bodyPr>
          <a:lstStyle/>
          <a:p>
            <a:r>
              <a:rPr lang="en-US" sz="5500" b="1" dirty="0">
                <a:solidFill>
                  <a:srgbClr val="69D8FF"/>
                </a:solidFill>
                <a:latin typeface="Agency FB" panose="020B0503020202020204" pitchFamily="34" charset="0"/>
              </a:rPr>
              <a:t>Recovery Plan</a:t>
            </a:r>
          </a:p>
          <a:p>
            <a:endParaRPr lang="en-US" sz="2800" dirty="0">
              <a:solidFill>
                <a:srgbClr val="FFFF00"/>
              </a:solidFill>
            </a:endParaRPr>
          </a:p>
          <a:p>
            <a:r>
              <a:rPr lang="en-US" sz="2800" dirty="0">
                <a:solidFill>
                  <a:srgbClr val="FFFF00"/>
                </a:solidFill>
              </a:rPr>
              <a:t>Executive Summary</a:t>
            </a:r>
          </a:p>
          <a:p>
            <a:r>
              <a:rPr lang="en-US" sz="2800" dirty="0">
                <a:solidFill>
                  <a:srgbClr val="FFFF00"/>
                </a:solidFill>
              </a:rPr>
              <a:t>Funding Request</a:t>
            </a:r>
          </a:p>
          <a:p>
            <a:r>
              <a:rPr lang="en-US" sz="2800" dirty="0">
                <a:solidFill>
                  <a:srgbClr val="FFFF00"/>
                </a:solidFill>
              </a:rPr>
              <a:t>History and Impact</a:t>
            </a:r>
          </a:p>
          <a:p>
            <a:r>
              <a:rPr lang="en-US" sz="2800" dirty="0">
                <a:solidFill>
                  <a:srgbClr val="FFFF00"/>
                </a:solidFill>
              </a:rPr>
              <a:t>Chapter Plans </a:t>
            </a:r>
          </a:p>
          <a:p>
            <a:r>
              <a:rPr lang="en-US" sz="2800" dirty="0">
                <a:solidFill>
                  <a:srgbClr val="99FF33"/>
                </a:solidFill>
              </a:rPr>
              <a:t>Building an Economy</a:t>
            </a:r>
          </a:p>
          <a:p>
            <a:r>
              <a:rPr lang="en-US" sz="2800" dirty="0">
                <a:solidFill>
                  <a:srgbClr val="FFFF00"/>
                </a:solidFill>
              </a:rPr>
              <a:t>Immediate Recovery Projects</a:t>
            </a:r>
          </a:p>
          <a:p>
            <a:r>
              <a:rPr lang="en-US" sz="2800" dirty="0">
                <a:solidFill>
                  <a:srgbClr val="FFFF00"/>
                </a:solidFill>
              </a:rPr>
              <a:t>Capacity and Organization</a:t>
            </a:r>
          </a:p>
          <a:p>
            <a:endParaRPr lang="en-US" dirty="0">
              <a:solidFill>
                <a:schemeClr val="bg1"/>
              </a:solidFill>
            </a:endParaRPr>
          </a:p>
          <a:p>
            <a:endParaRPr lang="en-US" dirty="0"/>
          </a:p>
        </p:txBody>
      </p:sp>
      <p:sp>
        <p:nvSpPr>
          <p:cNvPr id="6" name="TextBox 5">
            <a:extLst>
              <a:ext uri="{FF2B5EF4-FFF2-40B4-BE49-F238E27FC236}">
                <a16:creationId xmlns:a16="http://schemas.microsoft.com/office/drawing/2014/main" id="{A1582D34-813D-416A-86A5-E5E2A777241D}"/>
              </a:ext>
            </a:extLst>
          </p:cNvPr>
          <p:cNvSpPr txBox="1"/>
          <p:nvPr/>
        </p:nvSpPr>
        <p:spPr>
          <a:xfrm flipH="1">
            <a:off x="8381875" y="1690688"/>
            <a:ext cx="3125320" cy="4893647"/>
          </a:xfrm>
          <a:prstGeom prst="rect">
            <a:avLst/>
          </a:prstGeom>
          <a:noFill/>
          <a:ln>
            <a:solidFill>
              <a:srgbClr val="FFFF00"/>
            </a:solidFill>
          </a:ln>
        </p:spPr>
        <p:txBody>
          <a:bodyPr wrap="square" rtlCol="0">
            <a:spAutoFit/>
          </a:bodyPr>
          <a:lstStyle/>
          <a:p>
            <a:pPr algn="r"/>
            <a:r>
              <a:rPr lang="en-US" sz="2400" dirty="0">
                <a:solidFill>
                  <a:srgbClr val="99FF33"/>
                </a:solidFill>
              </a:rPr>
              <a:t>Building an Economy</a:t>
            </a:r>
          </a:p>
          <a:p>
            <a:pPr algn="r"/>
            <a:endParaRPr lang="en-US" sz="1400" dirty="0">
              <a:solidFill>
                <a:schemeClr val="bg1"/>
              </a:solidFill>
            </a:endParaRPr>
          </a:p>
          <a:p>
            <a:pPr algn="r"/>
            <a:r>
              <a:rPr lang="en-US" sz="2400" dirty="0">
                <a:solidFill>
                  <a:schemeClr val="bg1"/>
                </a:solidFill>
              </a:rPr>
              <a:t>Agriculture</a:t>
            </a:r>
          </a:p>
          <a:p>
            <a:pPr algn="r"/>
            <a:r>
              <a:rPr lang="en-US" sz="2400" dirty="0">
                <a:solidFill>
                  <a:schemeClr val="bg1"/>
                </a:solidFill>
              </a:rPr>
              <a:t>Environmental Restoration</a:t>
            </a:r>
          </a:p>
          <a:p>
            <a:pPr algn="r"/>
            <a:r>
              <a:rPr lang="en-US" sz="2400" dirty="0">
                <a:solidFill>
                  <a:schemeClr val="bg1"/>
                </a:solidFill>
              </a:rPr>
              <a:t>Health Care</a:t>
            </a:r>
          </a:p>
          <a:p>
            <a:pPr algn="r"/>
            <a:r>
              <a:rPr lang="en-US" sz="2400" dirty="0">
                <a:solidFill>
                  <a:schemeClr val="bg1"/>
                </a:solidFill>
              </a:rPr>
              <a:t>Housing</a:t>
            </a:r>
          </a:p>
          <a:p>
            <a:pPr algn="r"/>
            <a:r>
              <a:rPr lang="en-US" sz="2400" dirty="0">
                <a:solidFill>
                  <a:schemeClr val="bg1"/>
                </a:solidFill>
              </a:rPr>
              <a:t>Public Safety</a:t>
            </a:r>
          </a:p>
          <a:p>
            <a:pPr algn="r"/>
            <a:r>
              <a:rPr lang="en-US" sz="2400" dirty="0">
                <a:solidFill>
                  <a:schemeClr val="bg1"/>
                </a:solidFill>
              </a:rPr>
              <a:t>Renewable Energy</a:t>
            </a:r>
          </a:p>
          <a:p>
            <a:pPr algn="r"/>
            <a:r>
              <a:rPr lang="en-US" sz="2400" dirty="0">
                <a:solidFill>
                  <a:schemeClr val="bg1"/>
                </a:solidFill>
              </a:rPr>
              <a:t>Telecommunications</a:t>
            </a:r>
          </a:p>
          <a:p>
            <a:pPr algn="r"/>
            <a:r>
              <a:rPr lang="en-US" sz="2400" dirty="0">
                <a:solidFill>
                  <a:schemeClr val="bg1"/>
                </a:solidFill>
              </a:rPr>
              <a:t>Transportation</a:t>
            </a:r>
          </a:p>
          <a:p>
            <a:pPr algn="r"/>
            <a:r>
              <a:rPr lang="en-US" sz="2400" dirty="0">
                <a:solidFill>
                  <a:schemeClr val="bg1"/>
                </a:solidFill>
              </a:rPr>
              <a:t>Travel and Tourism</a:t>
            </a:r>
          </a:p>
          <a:p>
            <a:pPr algn="r"/>
            <a:r>
              <a:rPr lang="en-US" sz="2400" dirty="0">
                <a:solidFill>
                  <a:schemeClr val="bg1"/>
                </a:solidFill>
              </a:rPr>
              <a:t>Water Infrastructure</a:t>
            </a:r>
          </a:p>
        </p:txBody>
      </p:sp>
      <p:cxnSp>
        <p:nvCxnSpPr>
          <p:cNvPr id="8" name="Straight Arrow Connector 7">
            <a:extLst>
              <a:ext uri="{FF2B5EF4-FFF2-40B4-BE49-F238E27FC236}">
                <a16:creationId xmlns:a16="http://schemas.microsoft.com/office/drawing/2014/main" id="{00DE8DB8-4810-44C0-963E-437FBD22D994}"/>
              </a:ext>
            </a:extLst>
          </p:cNvPr>
          <p:cNvCxnSpPr>
            <a:cxnSpLocks/>
          </p:cNvCxnSpPr>
          <p:nvPr/>
        </p:nvCxnSpPr>
        <p:spPr>
          <a:xfrm flipV="1">
            <a:off x="3607266" y="1979802"/>
            <a:ext cx="5066951" cy="3120704"/>
          </a:xfrm>
          <a:prstGeom prst="straightConnector1">
            <a:avLst/>
          </a:prstGeom>
          <a:ln w="50800">
            <a:solidFill>
              <a:srgbClr val="99FF33"/>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6DAD74-E5EB-4E9B-95C0-9960BF1ADF85}"/>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42</a:t>
            </a:r>
          </a:p>
        </p:txBody>
      </p:sp>
    </p:spTree>
    <p:extLst>
      <p:ext uri="{BB962C8B-B14F-4D97-AF65-F5344CB8AC3E}">
        <p14:creationId xmlns:p14="http://schemas.microsoft.com/office/powerpoint/2010/main" val="549319998"/>
      </p:ext>
    </p:extLst>
  </p:cSld>
  <p:clrMapOvr>
    <a:masterClrMapping/>
  </p:clrMapOvr>
  <mc:AlternateContent xmlns:mc="http://schemas.openxmlformats.org/markup-compatibility/2006" xmlns:p14="http://schemas.microsoft.com/office/powerpoint/2010/main">
    <mc:Choice Requires="p14">
      <p:transition spd="slow" p14:dur="2250">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THE FULL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657226" y="2289710"/>
            <a:ext cx="10696574" cy="2717800"/>
          </a:xfrm>
        </p:spPr>
        <p:txBody>
          <a:bodyPr>
            <a:noAutofit/>
          </a:bodyPr>
          <a:lstStyle/>
          <a:p>
            <a:pPr marL="0" indent="0" algn="ctr">
              <a:buNone/>
            </a:pPr>
            <a:endParaRPr lang="en-US" sz="3200" b="1" dirty="0">
              <a:solidFill>
                <a:srgbClr val="99FF33"/>
              </a:solidFill>
              <a:latin typeface="Agency FB" panose="020B0503020202020204" pitchFamily="34" charset="0"/>
            </a:endParaRPr>
          </a:p>
          <a:p>
            <a:pPr marL="0" indent="0" algn="ctr">
              <a:buNone/>
            </a:pPr>
            <a:r>
              <a:rPr lang="en-US" sz="4400" b="1" dirty="0">
                <a:solidFill>
                  <a:srgbClr val="FFFF00"/>
                </a:solidFill>
                <a:latin typeface="Agency FB" panose="020B0503020202020204" pitchFamily="34" charset="0"/>
              </a:rPr>
              <a:t>The Navajo Thaw Support Team </a:t>
            </a:r>
          </a:p>
          <a:p>
            <a:pPr marL="0" indent="0" algn="ctr">
              <a:buNone/>
            </a:pPr>
            <a:r>
              <a:rPr lang="en-US" sz="4400" b="1" dirty="0">
                <a:solidFill>
                  <a:srgbClr val="FFFF00"/>
                </a:solidFill>
                <a:latin typeface="Agency FB" panose="020B0503020202020204" pitchFamily="34" charset="0"/>
              </a:rPr>
              <a:t>is always prepared to present </a:t>
            </a:r>
          </a:p>
          <a:p>
            <a:pPr marL="0" indent="0" algn="ctr">
              <a:buNone/>
            </a:pPr>
            <a:r>
              <a:rPr lang="en-US" sz="4400" b="1" dirty="0">
                <a:solidFill>
                  <a:srgbClr val="FFFF00"/>
                </a:solidFill>
                <a:latin typeface="Agency FB" panose="020B0503020202020204" pitchFamily="34" charset="0"/>
              </a:rPr>
              <a:t>the Full Plan.</a:t>
            </a:r>
          </a:p>
        </p:txBody>
      </p:sp>
      <p:sp>
        <p:nvSpPr>
          <p:cNvPr id="4" name="TextBox 3">
            <a:extLst>
              <a:ext uri="{FF2B5EF4-FFF2-40B4-BE49-F238E27FC236}">
                <a16:creationId xmlns:a16="http://schemas.microsoft.com/office/drawing/2014/main" id="{D7752701-FC7C-4561-9E76-9EEC243C9B23}"/>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43</a:t>
            </a:r>
          </a:p>
        </p:txBody>
      </p:sp>
    </p:spTree>
    <p:extLst>
      <p:ext uri="{BB962C8B-B14F-4D97-AF65-F5344CB8AC3E}">
        <p14:creationId xmlns:p14="http://schemas.microsoft.com/office/powerpoint/2010/main" val="3588509524"/>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0E3EFD0-DAD2-48A6-9EF6-6D3CA863DB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1598" y="501544"/>
            <a:ext cx="7315672" cy="4027020"/>
          </a:xfrm>
          <a:solidFill>
            <a:schemeClr val="tx1"/>
          </a:solidFill>
        </p:spPr>
      </p:pic>
      <p:sp>
        <p:nvSpPr>
          <p:cNvPr id="3" name="TextBox 2">
            <a:extLst>
              <a:ext uri="{FF2B5EF4-FFF2-40B4-BE49-F238E27FC236}">
                <a16:creationId xmlns:a16="http://schemas.microsoft.com/office/drawing/2014/main" id="{169090A1-E78F-42B9-B611-48B6C7C1F012}"/>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44</a:t>
            </a:r>
          </a:p>
        </p:txBody>
      </p:sp>
    </p:spTree>
    <p:extLst>
      <p:ext uri="{BB962C8B-B14F-4D97-AF65-F5344CB8AC3E}">
        <p14:creationId xmlns:p14="http://schemas.microsoft.com/office/powerpoint/2010/main" val="59309519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0E3EFD0-DAD2-48A6-9EF6-6D3CA863DB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1598" y="501544"/>
            <a:ext cx="7315672" cy="4027020"/>
          </a:xfrm>
          <a:solidFill>
            <a:schemeClr val="tx1"/>
          </a:solidFill>
        </p:spPr>
      </p:pic>
      <p:sp>
        <p:nvSpPr>
          <p:cNvPr id="3" name="TextBox 2">
            <a:extLst>
              <a:ext uri="{FF2B5EF4-FFF2-40B4-BE49-F238E27FC236}">
                <a16:creationId xmlns:a16="http://schemas.microsoft.com/office/drawing/2014/main" id="{22936484-5EC8-496E-A8C6-280CA47C4C57}"/>
              </a:ext>
            </a:extLst>
          </p:cNvPr>
          <p:cNvSpPr txBox="1"/>
          <p:nvPr/>
        </p:nvSpPr>
        <p:spPr>
          <a:xfrm>
            <a:off x="376036" y="4798646"/>
            <a:ext cx="11439927" cy="1446550"/>
          </a:xfrm>
          <a:prstGeom prst="rect">
            <a:avLst/>
          </a:prstGeom>
          <a:noFill/>
        </p:spPr>
        <p:txBody>
          <a:bodyPr wrap="none" rtlCol="0">
            <a:spAutoFit/>
          </a:bodyPr>
          <a:lstStyle/>
          <a:p>
            <a:r>
              <a:rPr lang="en-US" sz="8800" dirty="0">
                <a:solidFill>
                  <a:srgbClr val="663300"/>
                </a:solidFill>
              </a:rPr>
              <a:t>Time to </a:t>
            </a:r>
            <a:r>
              <a:rPr lang="en-US" sz="8800" dirty="0">
                <a:solidFill>
                  <a:srgbClr val="99FF33"/>
                </a:solidFill>
              </a:rPr>
              <a:t>Thaw</a:t>
            </a:r>
            <a:r>
              <a:rPr lang="en-US" sz="8800" dirty="0">
                <a:solidFill>
                  <a:schemeClr val="accent5">
                    <a:lumMod val="60000"/>
                    <a:lumOff val="40000"/>
                  </a:schemeClr>
                </a:solidFill>
              </a:rPr>
              <a:t> </a:t>
            </a:r>
            <a:r>
              <a:rPr lang="en-US" sz="8800" dirty="0">
                <a:solidFill>
                  <a:srgbClr val="663300"/>
                </a:solidFill>
              </a:rPr>
              <a:t>the</a:t>
            </a:r>
            <a:r>
              <a:rPr lang="en-US" sz="8800" dirty="0">
                <a:solidFill>
                  <a:schemeClr val="accent5">
                    <a:lumMod val="60000"/>
                    <a:lumOff val="40000"/>
                  </a:schemeClr>
                </a:solidFill>
              </a:rPr>
              <a:t> Freeze</a:t>
            </a:r>
          </a:p>
        </p:txBody>
      </p:sp>
      <p:sp>
        <p:nvSpPr>
          <p:cNvPr id="4" name="TextBox 3">
            <a:extLst>
              <a:ext uri="{FF2B5EF4-FFF2-40B4-BE49-F238E27FC236}">
                <a16:creationId xmlns:a16="http://schemas.microsoft.com/office/drawing/2014/main" id="{FF2DE7AF-2B04-49FC-A47E-47C843E70BA2}"/>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45</a:t>
            </a:r>
          </a:p>
        </p:txBody>
      </p:sp>
    </p:spTree>
    <p:extLst>
      <p:ext uri="{BB962C8B-B14F-4D97-AF65-F5344CB8AC3E}">
        <p14:creationId xmlns:p14="http://schemas.microsoft.com/office/powerpoint/2010/main" val="296109328"/>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36484-5EC8-496E-A8C6-280CA47C4C57}"/>
              </a:ext>
            </a:extLst>
          </p:cNvPr>
          <p:cNvSpPr txBox="1"/>
          <p:nvPr/>
        </p:nvSpPr>
        <p:spPr>
          <a:xfrm>
            <a:off x="376036" y="4798646"/>
            <a:ext cx="11439927" cy="1446550"/>
          </a:xfrm>
          <a:prstGeom prst="rect">
            <a:avLst/>
          </a:prstGeom>
          <a:noFill/>
        </p:spPr>
        <p:txBody>
          <a:bodyPr wrap="none" rtlCol="0">
            <a:spAutoFit/>
          </a:bodyPr>
          <a:lstStyle/>
          <a:p>
            <a:r>
              <a:rPr lang="en-US" sz="8800" dirty="0">
                <a:solidFill>
                  <a:schemeClr val="bg2">
                    <a:lumMod val="10000"/>
                  </a:schemeClr>
                </a:solidFill>
              </a:rPr>
              <a:t>Time to </a:t>
            </a:r>
            <a:r>
              <a:rPr lang="en-US" sz="8800" dirty="0">
                <a:solidFill>
                  <a:srgbClr val="99FF33"/>
                </a:solidFill>
              </a:rPr>
              <a:t>Thaw</a:t>
            </a:r>
            <a:r>
              <a:rPr lang="en-US" sz="8800" dirty="0">
                <a:solidFill>
                  <a:schemeClr val="accent5">
                    <a:lumMod val="60000"/>
                    <a:lumOff val="40000"/>
                  </a:schemeClr>
                </a:solidFill>
              </a:rPr>
              <a:t> </a:t>
            </a:r>
            <a:r>
              <a:rPr lang="en-US" sz="8800" dirty="0">
                <a:solidFill>
                  <a:schemeClr val="bg2">
                    <a:lumMod val="10000"/>
                  </a:schemeClr>
                </a:solidFill>
              </a:rPr>
              <a:t>the Freeze</a:t>
            </a:r>
          </a:p>
        </p:txBody>
      </p:sp>
      <p:sp>
        <p:nvSpPr>
          <p:cNvPr id="4" name="TextBox 3">
            <a:extLst>
              <a:ext uri="{FF2B5EF4-FFF2-40B4-BE49-F238E27FC236}">
                <a16:creationId xmlns:a16="http://schemas.microsoft.com/office/drawing/2014/main" id="{B0EE75FC-8317-4993-9A55-50EE4EB49C58}"/>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46</a:t>
            </a:r>
          </a:p>
        </p:txBody>
      </p:sp>
    </p:spTree>
    <p:extLst>
      <p:ext uri="{BB962C8B-B14F-4D97-AF65-F5344CB8AC3E}">
        <p14:creationId xmlns:p14="http://schemas.microsoft.com/office/powerpoint/2010/main" val="1167437221"/>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2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787FF30D-E0C2-4805-97F3-7F4D74C802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9631" y="643467"/>
            <a:ext cx="8192737" cy="5571066"/>
          </a:xfrm>
          <a:prstGeom prst="rect">
            <a:avLst/>
          </a:prstGeom>
        </p:spPr>
      </p:pic>
      <p:sp>
        <p:nvSpPr>
          <p:cNvPr id="5" name="TextBox 4">
            <a:extLst>
              <a:ext uri="{FF2B5EF4-FFF2-40B4-BE49-F238E27FC236}">
                <a16:creationId xmlns:a16="http://schemas.microsoft.com/office/drawing/2014/main" id="{A80A55E7-595B-44AB-B181-A81761A1085E}"/>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47</a:t>
            </a:r>
          </a:p>
        </p:txBody>
      </p:sp>
    </p:spTree>
    <p:extLst>
      <p:ext uri="{BB962C8B-B14F-4D97-AF65-F5344CB8AC3E}">
        <p14:creationId xmlns:p14="http://schemas.microsoft.com/office/powerpoint/2010/main" val="10214714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96217-C47C-4B9D-903F-DD36F7260B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5772" y="0"/>
            <a:ext cx="5320455" cy="6858000"/>
          </a:xfrm>
          <a:prstGeom prst="rect">
            <a:avLst/>
          </a:prstGeom>
        </p:spPr>
      </p:pic>
      <p:sp>
        <p:nvSpPr>
          <p:cNvPr id="2" name="TextBox 1">
            <a:extLst>
              <a:ext uri="{FF2B5EF4-FFF2-40B4-BE49-F238E27FC236}">
                <a16:creationId xmlns:a16="http://schemas.microsoft.com/office/drawing/2014/main" id="{B2CE937D-B9A5-46D8-850C-EB7908288B87}"/>
              </a:ext>
            </a:extLst>
          </p:cNvPr>
          <p:cNvSpPr txBox="1"/>
          <p:nvPr/>
        </p:nvSpPr>
        <p:spPr>
          <a:xfrm>
            <a:off x="239697" y="1166842"/>
            <a:ext cx="3045041" cy="4524315"/>
          </a:xfrm>
          <a:prstGeom prst="rect">
            <a:avLst/>
          </a:prstGeom>
          <a:noFill/>
        </p:spPr>
        <p:txBody>
          <a:bodyPr wrap="square" rtlCol="0">
            <a:spAutoFit/>
          </a:bodyPr>
          <a:lstStyle/>
          <a:p>
            <a:pPr algn="ctr"/>
            <a:r>
              <a:rPr lang="en-US" sz="2400" dirty="0">
                <a:solidFill>
                  <a:srgbClr val="D4A97E"/>
                </a:solidFill>
              </a:rPr>
              <a:t>In 2020, over 600 Navajo people came together, resulting in a 116-page Regional Recovery Plan presenting a </a:t>
            </a:r>
          </a:p>
          <a:p>
            <a:pPr algn="ctr"/>
            <a:r>
              <a:rPr lang="en-US" sz="2400" dirty="0">
                <a:solidFill>
                  <a:srgbClr val="D4A97E"/>
                </a:solidFill>
              </a:rPr>
              <a:t>three-phased, 10-year, $4 billion investment strategy to address the impacts of the Bennett Freeze and Forced Relocation</a:t>
            </a:r>
          </a:p>
        </p:txBody>
      </p:sp>
      <p:sp>
        <p:nvSpPr>
          <p:cNvPr id="4" name="TextBox 3">
            <a:extLst>
              <a:ext uri="{FF2B5EF4-FFF2-40B4-BE49-F238E27FC236}">
                <a16:creationId xmlns:a16="http://schemas.microsoft.com/office/drawing/2014/main" id="{2CEB9DF0-AC6B-4974-8222-F7F1539AEF58}"/>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5</a:t>
            </a:r>
          </a:p>
        </p:txBody>
      </p:sp>
    </p:spTree>
    <p:extLst>
      <p:ext uri="{BB962C8B-B14F-4D97-AF65-F5344CB8AC3E}">
        <p14:creationId xmlns:p14="http://schemas.microsoft.com/office/powerpoint/2010/main" val="12420665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96217-C47C-4B9D-903F-DD36F7260B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5772" y="0"/>
            <a:ext cx="5320455" cy="6858000"/>
          </a:xfrm>
          <a:prstGeom prst="rect">
            <a:avLst/>
          </a:prstGeom>
        </p:spPr>
      </p:pic>
      <p:sp>
        <p:nvSpPr>
          <p:cNvPr id="2" name="TextBox 1">
            <a:extLst>
              <a:ext uri="{FF2B5EF4-FFF2-40B4-BE49-F238E27FC236}">
                <a16:creationId xmlns:a16="http://schemas.microsoft.com/office/drawing/2014/main" id="{B2CE937D-B9A5-46D8-850C-EB7908288B87}"/>
              </a:ext>
            </a:extLst>
          </p:cNvPr>
          <p:cNvSpPr txBox="1"/>
          <p:nvPr/>
        </p:nvSpPr>
        <p:spPr>
          <a:xfrm>
            <a:off x="239697" y="1166842"/>
            <a:ext cx="3045041" cy="4524315"/>
          </a:xfrm>
          <a:prstGeom prst="rect">
            <a:avLst/>
          </a:prstGeom>
          <a:noFill/>
        </p:spPr>
        <p:txBody>
          <a:bodyPr wrap="square" rtlCol="0">
            <a:spAutoFit/>
          </a:bodyPr>
          <a:lstStyle/>
          <a:p>
            <a:pPr algn="ctr"/>
            <a:r>
              <a:rPr lang="en-US" sz="2400" dirty="0">
                <a:solidFill>
                  <a:srgbClr val="261300"/>
                </a:solidFill>
              </a:rPr>
              <a:t>In 2020, over 600 Navajo people came together, resulting in a 116-page Regional Recovery Plan presenting a </a:t>
            </a:r>
          </a:p>
          <a:p>
            <a:pPr algn="ctr"/>
            <a:r>
              <a:rPr lang="en-US" sz="2400" dirty="0">
                <a:solidFill>
                  <a:srgbClr val="261300"/>
                </a:solidFill>
              </a:rPr>
              <a:t>three-phased, 10-year, $4 billion investment strategy to address the impacts of the Bennett Freeze and Forced Relocation</a:t>
            </a:r>
          </a:p>
        </p:txBody>
      </p:sp>
      <p:sp>
        <p:nvSpPr>
          <p:cNvPr id="4" name="TextBox 3">
            <a:extLst>
              <a:ext uri="{FF2B5EF4-FFF2-40B4-BE49-F238E27FC236}">
                <a16:creationId xmlns:a16="http://schemas.microsoft.com/office/drawing/2014/main" id="{CCDB6552-1745-4B9E-9094-7FE3AF0CD199}"/>
              </a:ext>
            </a:extLst>
          </p:cNvPr>
          <p:cNvSpPr txBox="1"/>
          <p:nvPr/>
        </p:nvSpPr>
        <p:spPr>
          <a:xfrm>
            <a:off x="8818371" y="982175"/>
            <a:ext cx="3297228" cy="4893647"/>
          </a:xfrm>
          <a:prstGeom prst="rect">
            <a:avLst/>
          </a:prstGeom>
          <a:noFill/>
        </p:spPr>
        <p:txBody>
          <a:bodyPr wrap="square" rtlCol="0">
            <a:spAutoFit/>
          </a:bodyPr>
          <a:lstStyle/>
          <a:p>
            <a:pPr algn="ctr"/>
            <a:r>
              <a:rPr lang="en-US" sz="2400" dirty="0">
                <a:solidFill>
                  <a:srgbClr val="D4A97E"/>
                </a:solidFill>
              </a:rPr>
              <a:t>The plan also calls for the repurposing of a federal office to help Navajo communities build:</a:t>
            </a:r>
          </a:p>
          <a:p>
            <a:pPr algn="ctr"/>
            <a:endParaRPr lang="en-US" sz="2400" dirty="0">
              <a:solidFill>
                <a:srgbClr val="D4A97E"/>
              </a:solidFill>
            </a:endParaRPr>
          </a:p>
          <a:p>
            <a:pPr algn="ctr"/>
            <a:r>
              <a:rPr lang="en-US" sz="2400" dirty="0">
                <a:solidFill>
                  <a:srgbClr val="D4A97E"/>
                </a:solidFill>
              </a:rPr>
              <a:t>Housing</a:t>
            </a:r>
          </a:p>
          <a:p>
            <a:pPr algn="ctr"/>
            <a:endParaRPr lang="en-US" sz="2400" dirty="0">
              <a:solidFill>
                <a:srgbClr val="D4A97E"/>
              </a:solidFill>
            </a:endParaRPr>
          </a:p>
          <a:p>
            <a:pPr algn="ctr"/>
            <a:r>
              <a:rPr lang="en-US" sz="2400" dirty="0">
                <a:solidFill>
                  <a:srgbClr val="D4A97E"/>
                </a:solidFill>
              </a:rPr>
              <a:t>Infrastructure</a:t>
            </a:r>
          </a:p>
          <a:p>
            <a:pPr algn="ctr"/>
            <a:endParaRPr lang="en-US" sz="2400" dirty="0">
              <a:solidFill>
                <a:srgbClr val="D4A97E"/>
              </a:solidFill>
            </a:endParaRPr>
          </a:p>
          <a:p>
            <a:pPr algn="ctr"/>
            <a:r>
              <a:rPr lang="en-US" sz="2400" dirty="0">
                <a:solidFill>
                  <a:srgbClr val="D4A97E"/>
                </a:solidFill>
              </a:rPr>
              <a:t>Public Facilities</a:t>
            </a:r>
          </a:p>
          <a:p>
            <a:pPr algn="ctr"/>
            <a:endParaRPr lang="en-US" sz="2400" dirty="0">
              <a:solidFill>
                <a:srgbClr val="D4A97E"/>
              </a:solidFill>
            </a:endParaRPr>
          </a:p>
          <a:p>
            <a:pPr algn="ctr"/>
            <a:r>
              <a:rPr lang="en-US" sz="2400" dirty="0">
                <a:solidFill>
                  <a:srgbClr val="D4A97E"/>
                </a:solidFill>
              </a:rPr>
              <a:t>Economic Enterprise</a:t>
            </a:r>
          </a:p>
        </p:txBody>
      </p:sp>
      <p:sp>
        <p:nvSpPr>
          <p:cNvPr id="5" name="TextBox 4">
            <a:extLst>
              <a:ext uri="{FF2B5EF4-FFF2-40B4-BE49-F238E27FC236}">
                <a16:creationId xmlns:a16="http://schemas.microsoft.com/office/drawing/2014/main" id="{E0036EB9-AEAF-40CF-835D-E0A0E9E75351}"/>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6</a:t>
            </a:r>
          </a:p>
        </p:txBody>
      </p:sp>
    </p:spTree>
    <p:extLst>
      <p:ext uri="{BB962C8B-B14F-4D97-AF65-F5344CB8AC3E}">
        <p14:creationId xmlns:p14="http://schemas.microsoft.com/office/powerpoint/2010/main" val="38707371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96217-C47C-4B9D-903F-DD36F7260B8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450916" y="0"/>
            <a:ext cx="5290167" cy="6858000"/>
          </a:xfrm>
          <a:prstGeom prst="rect">
            <a:avLst/>
          </a:prstGeom>
          <a:effectLst>
            <a:softEdge rad="317500"/>
          </a:effectLst>
        </p:spPr>
      </p:pic>
      <p:sp>
        <p:nvSpPr>
          <p:cNvPr id="4" name="TextBox 3">
            <a:extLst>
              <a:ext uri="{FF2B5EF4-FFF2-40B4-BE49-F238E27FC236}">
                <a16:creationId xmlns:a16="http://schemas.microsoft.com/office/drawing/2014/main" id="{8B44CB16-A8EF-43B8-822E-1A45F9BEE45B}"/>
              </a:ext>
            </a:extLst>
          </p:cNvPr>
          <p:cNvSpPr txBox="1"/>
          <p:nvPr/>
        </p:nvSpPr>
        <p:spPr>
          <a:xfrm>
            <a:off x="190926" y="2303891"/>
            <a:ext cx="3089429" cy="2062103"/>
          </a:xfrm>
          <a:prstGeom prst="rect">
            <a:avLst/>
          </a:prstGeom>
          <a:noFill/>
        </p:spPr>
        <p:txBody>
          <a:bodyPr wrap="square" rtlCol="0">
            <a:spAutoFit/>
          </a:bodyPr>
          <a:lstStyle/>
          <a:p>
            <a:pPr algn="ctr"/>
            <a:r>
              <a:rPr lang="en-US" sz="3200" dirty="0">
                <a:solidFill>
                  <a:srgbClr val="D4A97E"/>
                </a:solidFill>
                <a:latin typeface="Arial Black" panose="020B0A04020102020204" pitchFamily="34" charset="0"/>
                <a:cs typeface="Aharoni" panose="02010803020104030203" pitchFamily="2" charset="-79"/>
              </a:rPr>
              <a:t>It Doesn’t Have to Remain this Way</a:t>
            </a:r>
          </a:p>
        </p:txBody>
      </p:sp>
      <p:sp>
        <p:nvSpPr>
          <p:cNvPr id="5" name="TextBox 4">
            <a:extLst>
              <a:ext uri="{FF2B5EF4-FFF2-40B4-BE49-F238E27FC236}">
                <a16:creationId xmlns:a16="http://schemas.microsoft.com/office/drawing/2014/main" id="{2E940ADF-3D7F-482C-9729-74B0F7EB6581}"/>
              </a:ext>
            </a:extLst>
          </p:cNvPr>
          <p:cNvSpPr txBox="1"/>
          <p:nvPr/>
        </p:nvSpPr>
        <p:spPr>
          <a:xfrm>
            <a:off x="9067060" y="2550113"/>
            <a:ext cx="2968100" cy="1569660"/>
          </a:xfrm>
          <a:prstGeom prst="rect">
            <a:avLst/>
          </a:prstGeom>
          <a:noFill/>
        </p:spPr>
        <p:txBody>
          <a:bodyPr wrap="square" rtlCol="0">
            <a:spAutoFit/>
          </a:bodyPr>
          <a:lstStyle/>
          <a:p>
            <a:pPr algn="ctr"/>
            <a:r>
              <a:rPr lang="en-US" sz="3200" dirty="0">
                <a:solidFill>
                  <a:srgbClr val="D4A97E"/>
                </a:solidFill>
                <a:latin typeface="Arial Black" panose="020B0A04020102020204" pitchFamily="34" charset="0"/>
              </a:rPr>
              <a:t>Still Hope for the Future</a:t>
            </a:r>
          </a:p>
        </p:txBody>
      </p:sp>
      <p:sp>
        <p:nvSpPr>
          <p:cNvPr id="7" name="TextBox 6">
            <a:extLst>
              <a:ext uri="{FF2B5EF4-FFF2-40B4-BE49-F238E27FC236}">
                <a16:creationId xmlns:a16="http://schemas.microsoft.com/office/drawing/2014/main" id="{E9E91A8F-B860-45BF-B23A-FEDFCB0103E3}"/>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7</a:t>
            </a:r>
          </a:p>
        </p:txBody>
      </p:sp>
    </p:spTree>
    <p:extLst>
      <p:ext uri="{BB962C8B-B14F-4D97-AF65-F5344CB8AC3E}">
        <p14:creationId xmlns:p14="http://schemas.microsoft.com/office/powerpoint/2010/main" val="582539956"/>
      </p:ext>
    </p:extLst>
  </p:cSld>
  <p:clrMapOvr>
    <a:masterClrMapping/>
  </p:clrMapOvr>
  <mc:AlternateContent xmlns:mc="http://schemas.openxmlformats.org/markup-compatibility/2006" xmlns:p14="http://schemas.microsoft.com/office/powerpoint/2010/main">
    <mc:Choice Requires="p14">
      <p:transition spd="slow" p14:dur="10000">
        <p14:wheelReverse spokes="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99FF33"/>
                </a:solidFill>
                <a:latin typeface="Agency FB" panose="020B0503020202020204" pitchFamily="34" charset="0"/>
              </a:rPr>
              <a:t>1—Purpose</a:t>
            </a:r>
          </a:p>
          <a:p>
            <a:pPr marL="0" indent="0">
              <a:buNone/>
            </a:pPr>
            <a:r>
              <a:rPr lang="en-US" sz="5600" b="1" dirty="0">
                <a:solidFill>
                  <a:srgbClr val="99FF33"/>
                </a:solidFill>
                <a:latin typeface="Agency FB" panose="020B0503020202020204" pitchFamily="34" charset="0"/>
              </a:rPr>
              <a:t>2—Request </a:t>
            </a:r>
          </a:p>
          <a:p>
            <a:pPr marL="0" indent="0">
              <a:buNone/>
            </a:pPr>
            <a:r>
              <a:rPr lang="en-US" sz="5600" b="1" dirty="0">
                <a:solidFill>
                  <a:srgbClr val="99FF33"/>
                </a:solidFill>
                <a:latin typeface="Agency FB" panose="020B0503020202020204" pitchFamily="34" charset="0"/>
              </a:rPr>
              <a:t>3—Progress</a:t>
            </a:r>
          </a:p>
          <a:p>
            <a:pPr marL="0" indent="0">
              <a:buNone/>
            </a:pPr>
            <a:r>
              <a:rPr lang="en-US" sz="5600" b="1" dirty="0">
                <a:solidFill>
                  <a:srgbClr val="99FF33"/>
                </a:solidFill>
                <a:latin typeface="Agency FB" panose="020B0503020202020204" pitchFamily="34" charset="0"/>
              </a:rPr>
              <a:t>4—Plan </a:t>
            </a:r>
          </a:p>
        </p:txBody>
      </p:sp>
      <p:sp>
        <p:nvSpPr>
          <p:cNvPr id="4" name="TextBox 3">
            <a:extLst>
              <a:ext uri="{FF2B5EF4-FFF2-40B4-BE49-F238E27FC236}">
                <a16:creationId xmlns:a16="http://schemas.microsoft.com/office/drawing/2014/main" id="{387E4BBC-7D97-462B-8293-BE67FD0FE75D}"/>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8</a:t>
            </a:r>
          </a:p>
        </p:txBody>
      </p:sp>
    </p:spTree>
    <p:extLst>
      <p:ext uri="{BB962C8B-B14F-4D97-AF65-F5344CB8AC3E}">
        <p14:creationId xmlns:p14="http://schemas.microsoft.com/office/powerpoint/2010/main" val="829203691"/>
      </p:ext>
    </p:extLst>
  </p:cSld>
  <p:clrMapOvr>
    <a:masterClrMapping/>
  </p:clrMapOvr>
  <mc:AlternateContent xmlns:mc="http://schemas.openxmlformats.org/markup-compatibility/2006" xmlns:p14="http://schemas.microsoft.com/office/powerpoint/2010/main">
    <mc:Choice Requires="p14">
      <p:transition spd="slow" p14:dur="3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8888-CECB-4787-9F81-A396E8BE2110}"/>
              </a:ext>
            </a:extLst>
          </p:cNvPr>
          <p:cNvSpPr>
            <a:spLocks noGrp="1"/>
          </p:cNvSpPr>
          <p:nvPr>
            <p:ph type="title"/>
          </p:nvPr>
        </p:nvSpPr>
        <p:spPr/>
        <p:txBody>
          <a:bodyPr>
            <a:normAutofit/>
          </a:bodyPr>
          <a:lstStyle/>
          <a:p>
            <a:pPr algn="ctr"/>
            <a:r>
              <a:rPr lang="en-US" sz="6600" b="1" dirty="0">
                <a:solidFill>
                  <a:srgbClr val="00B0F0"/>
                </a:solidFill>
                <a:latin typeface="Agency FB" panose="020B0503020202020204" pitchFamily="34" charset="0"/>
              </a:rPr>
              <a:t>FOUR PART PRESENTATION</a:t>
            </a:r>
          </a:p>
        </p:txBody>
      </p:sp>
      <p:sp>
        <p:nvSpPr>
          <p:cNvPr id="3" name="Content Placeholder 2">
            <a:extLst>
              <a:ext uri="{FF2B5EF4-FFF2-40B4-BE49-F238E27FC236}">
                <a16:creationId xmlns:a16="http://schemas.microsoft.com/office/drawing/2014/main" id="{80C43B6C-D900-42F9-86A9-77EBD7E672E7}"/>
              </a:ext>
            </a:extLst>
          </p:cNvPr>
          <p:cNvSpPr>
            <a:spLocks noGrp="1"/>
          </p:cNvSpPr>
          <p:nvPr>
            <p:ph idx="1"/>
          </p:nvPr>
        </p:nvSpPr>
        <p:spPr>
          <a:xfrm>
            <a:off x="4405618" y="1907454"/>
            <a:ext cx="4221146" cy="2717800"/>
          </a:xfrm>
        </p:spPr>
        <p:txBody>
          <a:bodyPr>
            <a:noAutofit/>
          </a:bodyPr>
          <a:lstStyle/>
          <a:p>
            <a:pPr marL="0" indent="0">
              <a:buNone/>
            </a:pPr>
            <a:r>
              <a:rPr lang="en-US" sz="5600" b="1" dirty="0">
                <a:solidFill>
                  <a:srgbClr val="99FF33"/>
                </a:solidFill>
                <a:latin typeface="Agency FB" panose="020B0503020202020204" pitchFamily="34" charset="0"/>
              </a:rPr>
              <a:t>1—Purpose</a:t>
            </a:r>
          </a:p>
          <a:p>
            <a:pPr marL="0" indent="0">
              <a:buNone/>
            </a:pPr>
            <a:r>
              <a:rPr lang="en-US" sz="5600" b="1" dirty="0">
                <a:solidFill>
                  <a:srgbClr val="3A1D00"/>
                </a:solidFill>
                <a:latin typeface="Agency FB" panose="020B0503020202020204" pitchFamily="34" charset="0"/>
              </a:rPr>
              <a:t>2—Request </a:t>
            </a:r>
          </a:p>
          <a:p>
            <a:pPr marL="0" indent="0">
              <a:buNone/>
            </a:pPr>
            <a:r>
              <a:rPr lang="en-US" sz="5600" b="1" dirty="0">
                <a:solidFill>
                  <a:srgbClr val="3A1D00"/>
                </a:solidFill>
                <a:latin typeface="Agency FB" panose="020B0503020202020204" pitchFamily="34" charset="0"/>
              </a:rPr>
              <a:t>3—Progress</a:t>
            </a:r>
          </a:p>
          <a:p>
            <a:pPr marL="0" indent="0">
              <a:buNone/>
            </a:pPr>
            <a:r>
              <a:rPr lang="en-US" sz="5600" b="1" dirty="0">
                <a:solidFill>
                  <a:srgbClr val="3A1D00"/>
                </a:solidFill>
                <a:latin typeface="Agency FB" panose="020B0503020202020204" pitchFamily="34" charset="0"/>
              </a:rPr>
              <a:t>4—Plan </a:t>
            </a:r>
          </a:p>
        </p:txBody>
      </p:sp>
      <p:sp>
        <p:nvSpPr>
          <p:cNvPr id="4" name="TextBox 3">
            <a:extLst>
              <a:ext uri="{FF2B5EF4-FFF2-40B4-BE49-F238E27FC236}">
                <a16:creationId xmlns:a16="http://schemas.microsoft.com/office/drawing/2014/main" id="{F55BDC00-E47A-4D10-B887-4B84A6AC9333}"/>
              </a:ext>
            </a:extLst>
          </p:cNvPr>
          <p:cNvSpPr txBox="1"/>
          <p:nvPr/>
        </p:nvSpPr>
        <p:spPr>
          <a:xfrm>
            <a:off x="11593957" y="6273225"/>
            <a:ext cx="598043" cy="584775"/>
          </a:xfrm>
          <a:prstGeom prst="rect">
            <a:avLst/>
          </a:prstGeom>
          <a:solidFill>
            <a:schemeClr val="bg1"/>
          </a:solidFill>
        </p:spPr>
        <p:txBody>
          <a:bodyPr wrap="square" rtlCol="0">
            <a:spAutoFit/>
          </a:bodyPr>
          <a:lstStyle/>
          <a:p>
            <a:pPr algn="ctr"/>
            <a:r>
              <a:rPr lang="en-US" sz="3200" dirty="0"/>
              <a:t>9</a:t>
            </a:r>
          </a:p>
        </p:txBody>
      </p:sp>
    </p:spTree>
    <p:extLst>
      <p:ext uri="{BB962C8B-B14F-4D97-AF65-F5344CB8AC3E}">
        <p14:creationId xmlns:p14="http://schemas.microsoft.com/office/powerpoint/2010/main" val="1783569940"/>
      </p:ext>
    </p:extLst>
  </p:cSld>
  <p:clrMapOvr>
    <a:masterClrMapping/>
  </p:clrMapOvr>
  <mc:AlternateContent xmlns:mc="http://schemas.openxmlformats.org/markup-compatibility/2006" xmlns:p14="http://schemas.microsoft.com/office/powerpoint/2010/main">
    <mc:Choice Requires="p14">
      <p:transition spd="slow" p14:dur="175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1905</Words>
  <Application>Microsoft Office PowerPoint</Application>
  <PresentationFormat>Widescreen</PresentationFormat>
  <Paragraphs>264</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Agency FB</vt:lpstr>
      <vt:lpstr>Arial</vt:lpstr>
      <vt:lpstr>Arial Black</vt:lpstr>
      <vt:lpstr>Calibri</vt:lpstr>
      <vt:lpstr>Calibri Light</vt:lpstr>
      <vt:lpstr>DeVinne</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PART PRESENTATION</vt:lpstr>
      <vt:lpstr>FOUR PART PRESENTATION</vt:lpstr>
      <vt:lpstr>1—Purpose</vt:lpstr>
      <vt:lpstr>1—Purpose</vt:lpstr>
      <vt:lpstr>FOUR PART PRESENTATION</vt:lpstr>
      <vt:lpstr>FOUR PART PRESENTATION</vt:lpstr>
      <vt:lpstr>PowerPoint Presentation</vt:lpstr>
      <vt:lpstr>PowerPoint Presentation</vt:lpstr>
      <vt:lpstr>PowerPoint Presentation</vt:lpstr>
      <vt:lpstr>PowerPoint Presentation</vt:lpstr>
      <vt:lpstr>PowerPoint Presentation</vt:lpstr>
      <vt:lpstr>FOUR PART PRESENTATION</vt:lpstr>
      <vt:lpstr>FOUR PART PRESENTATION</vt:lpstr>
      <vt:lpstr>Partnership with International Non-profit:    CHOICE Humanitarian</vt:lpstr>
      <vt:lpstr>PowerPoint Presentation</vt:lpstr>
      <vt:lpstr>PowerPoint Presentation</vt:lpstr>
      <vt:lpstr>PowerPoint Presentation</vt:lpstr>
      <vt:lpstr>PowerPoint Presentation</vt:lpstr>
      <vt:lpstr>PowerPoint Presentation</vt:lpstr>
      <vt:lpstr>Envision Cameron</vt:lpstr>
      <vt:lpstr>PowerPoint Presentation</vt:lpstr>
      <vt:lpstr>PowerPoint Presentation</vt:lpstr>
      <vt:lpstr>PowerPoint Presentation</vt:lpstr>
      <vt:lpstr>PowerPoint Presentation</vt:lpstr>
      <vt:lpstr>PowerPoint Presentation</vt:lpstr>
      <vt:lpstr>PowerPoint Presentation</vt:lpstr>
      <vt:lpstr>FOUR PART PRESENTATION</vt:lpstr>
      <vt:lpstr>FOUR PART PRESENTATION</vt:lpstr>
      <vt:lpstr>FOUR PART PRESENTATION</vt:lpstr>
      <vt:lpstr>FOUR PART PRESENTATION</vt:lpstr>
      <vt:lpstr>FOUR PART PRESENTATION</vt:lpstr>
      <vt:lpstr>FOUR PART PRESENTATION</vt:lpstr>
      <vt:lpstr>PowerPoint Presentation</vt:lpstr>
      <vt:lpstr>PowerPoint Presentation</vt:lpstr>
      <vt:lpstr>116-page Plan…</vt:lpstr>
      <vt:lpstr>THE FULL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Cole</dc:creator>
  <cp:lastModifiedBy>Harston, Kristen</cp:lastModifiedBy>
  <cp:revision>12</cp:revision>
  <dcterms:created xsi:type="dcterms:W3CDTF">2020-12-19T02:50:18Z</dcterms:created>
  <dcterms:modified xsi:type="dcterms:W3CDTF">2021-02-04T22:14:02Z</dcterms:modified>
</cp:coreProperties>
</file>